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313" r:id="rId2"/>
    <p:sldId id="258" r:id="rId3"/>
    <p:sldId id="337" r:id="rId4"/>
    <p:sldId id="259" r:id="rId5"/>
    <p:sldId id="288" r:id="rId6"/>
    <p:sldId id="265" r:id="rId7"/>
    <p:sldId id="289" r:id="rId8"/>
    <p:sldId id="291" r:id="rId9"/>
    <p:sldId id="280" r:id="rId10"/>
    <p:sldId id="267" r:id="rId11"/>
    <p:sldId id="292" r:id="rId12"/>
    <p:sldId id="260" r:id="rId13"/>
    <p:sldId id="294" r:id="rId14"/>
    <p:sldId id="297" r:id="rId15"/>
    <p:sldId id="334" r:id="rId16"/>
    <p:sldId id="335" r:id="rId17"/>
    <p:sldId id="272" r:id="rId18"/>
    <p:sldId id="273" r:id="rId19"/>
    <p:sldId id="276" r:id="rId20"/>
    <p:sldId id="300" r:id="rId21"/>
    <p:sldId id="33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14" autoAdjust="0"/>
    <p:restoredTop sz="94660"/>
  </p:normalViewPr>
  <p:slideViewPr>
    <p:cSldViewPr snapToGrid="0">
      <p:cViewPr varScale="1">
        <p:scale>
          <a:sx n="85" d="100"/>
          <a:sy n="85" d="100"/>
        </p:scale>
        <p:origin x="67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EBD3BB-CC29-4B64-8AC2-635517C3A5F0}" type="datetimeFigureOut">
              <a:rPr lang="en-IN" smtClean="0"/>
              <a:t>21-05-2022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1275C4-2731-4CE8-B003-628ED09B7D4A}" type="slidenum">
              <a:rPr lang="en-IN" smtClean="0"/>
              <a:t>‹#›</a:t>
            </a:fld>
            <a:endParaRPr lang="en-IN" dirty="0"/>
          </a:p>
        </p:txBody>
      </p:sp>
    </p:spTree>
    <p:extLst>
      <p:ext uri="{BB962C8B-B14F-4D97-AF65-F5344CB8AC3E}">
        <p14:creationId xmlns:p14="http://schemas.microsoft.com/office/powerpoint/2010/main" val="1884893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769505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9" name="Google Shape;3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3" name="Google Shape;3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15" name="Google Shape;31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353218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142035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804570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195"/>
        <p:cNvGrpSpPr/>
        <p:nvPr/>
      </p:nvGrpSpPr>
      <p:grpSpPr>
        <a:xfrm>
          <a:off x="0" y="0"/>
          <a:ext cx="0" cy="0"/>
          <a:chOff x="0" y="0"/>
          <a:chExt cx="0" cy="0"/>
        </a:xfrm>
      </p:grpSpPr>
      <p:sp>
        <p:nvSpPr>
          <p:cNvPr id="196" name="Google Shape;196;p27">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97" name="Google Shape;197;p27">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98" name="Google Shape;198;p27">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99" name="Google Shape;199;p27">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nvGrpSpPr>
          <p:cNvPr id="200" name="Google Shape;200;p27"/>
          <p:cNvGrpSpPr/>
          <p:nvPr/>
        </p:nvGrpSpPr>
        <p:grpSpPr>
          <a:xfrm>
            <a:off x="0" y="508001"/>
            <a:ext cx="1383800" cy="1355051"/>
            <a:chOff x="0" y="381001"/>
            <a:chExt cx="1037850" cy="1016288"/>
          </a:xfrm>
        </p:grpSpPr>
        <p:sp>
          <p:nvSpPr>
            <p:cNvPr id="201" name="Google Shape;201;p2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02" name="Google Shape;202;p2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203" name="Google Shape;203;p27"/>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204" name="Google Shape;204;p27"/>
          <p:cNvSpPr txBox="1">
            <a:spLocks noGrp="1"/>
          </p:cNvSpPr>
          <p:nvPr>
            <p:ph type="body" idx="1"/>
          </p:nvPr>
        </p:nvSpPr>
        <p:spPr>
          <a:xfrm>
            <a:off x="1730000" y="2090067"/>
            <a:ext cx="9385200" cy="38816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205" name="Google Shape;205;p2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4270751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 and two columns">
    <p:spTree>
      <p:nvGrpSpPr>
        <p:cNvPr id="1" name="Shape 219"/>
        <p:cNvGrpSpPr/>
        <p:nvPr/>
      </p:nvGrpSpPr>
      <p:grpSpPr>
        <a:xfrm>
          <a:off x="0" y="0"/>
          <a:ext cx="0" cy="0"/>
          <a:chOff x="0" y="0"/>
          <a:chExt cx="0" cy="0"/>
        </a:xfrm>
      </p:grpSpPr>
      <p:sp>
        <p:nvSpPr>
          <p:cNvPr id="220" name="Google Shape;220;p30">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21" name="Google Shape;221;p30">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22" name="Google Shape;222;p30">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23" name="Google Shape;223;p30">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nvGrpSpPr>
          <p:cNvPr id="224" name="Google Shape;224;p30"/>
          <p:cNvGrpSpPr/>
          <p:nvPr/>
        </p:nvGrpSpPr>
        <p:grpSpPr>
          <a:xfrm>
            <a:off x="0" y="508001"/>
            <a:ext cx="1383800" cy="1355051"/>
            <a:chOff x="0" y="381001"/>
            <a:chExt cx="1037850" cy="1016288"/>
          </a:xfrm>
        </p:grpSpPr>
        <p:sp>
          <p:nvSpPr>
            <p:cNvPr id="225" name="Google Shape;225;p3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26" name="Google Shape;226;p3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227" name="Google Shape;227;p30"/>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228" name="Google Shape;228;p30"/>
          <p:cNvSpPr txBox="1">
            <a:spLocks noGrp="1"/>
          </p:cNvSpPr>
          <p:nvPr>
            <p:ph type="body" idx="1"/>
          </p:nvPr>
        </p:nvSpPr>
        <p:spPr>
          <a:xfrm>
            <a:off x="1730000" y="2090067"/>
            <a:ext cx="4537600" cy="38816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229" name="Google Shape;229;p30"/>
          <p:cNvSpPr txBox="1">
            <a:spLocks noGrp="1"/>
          </p:cNvSpPr>
          <p:nvPr>
            <p:ph type="body" idx="2"/>
          </p:nvPr>
        </p:nvSpPr>
        <p:spPr>
          <a:xfrm>
            <a:off x="6577628" y="2090067"/>
            <a:ext cx="4537600" cy="38816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230" name="Google Shape;230;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61798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Main point">
  <p:cSld name="Main point">
    <p:spTree>
      <p:nvGrpSpPr>
        <p:cNvPr id="1" name="Shape 231"/>
        <p:cNvGrpSpPr/>
        <p:nvPr/>
      </p:nvGrpSpPr>
      <p:grpSpPr>
        <a:xfrm>
          <a:off x="0" y="0"/>
          <a:ext cx="0" cy="0"/>
          <a:chOff x="0" y="0"/>
          <a:chExt cx="0" cy="0"/>
        </a:xfrm>
      </p:grpSpPr>
      <p:sp>
        <p:nvSpPr>
          <p:cNvPr id="232" name="Google Shape;232;p31">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3" name="Google Shape;233;p31">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4" name="Google Shape;234;p31">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5" name="Google Shape;235;p31">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nvGrpSpPr>
          <p:cNvPr id="236" name="Google Shape;236;p31"/>
          <p:cNvGrpSpPr/>
          <p:nvPr/>
        </p:nvGrpSpPr>
        <p:grpSpPr>
          <a:xfrm>
            <a:off x="5875200" y="0"/>
            <a:ext cx="6316800" cy="6858000"/>
            <a:chOff x="4406400" y="0"/>
            <a:chExt cx="4737600" cy="5143500"/>
          </a:xfrm>
        </p:grpSpPr>
        <p:sp>
          <p:nvSpPr>
            <p:cNvPr id="237" name="Google Shape;237;p31"/>
            <p:cNvSpPr/>
            <p:nvPr/>
          </p:nvSpPr>
          <p:spPr>
            <a:xfrm rot="5400000">
              <a:off x="4407900" y="-1500"/>
              <a:ext cx="47346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8" name="Google Shape;238;p31"/>
            <p:cNvSpPr/>
            <p:nvPr/>
          </p:nvSpPr>
          <p:spPr>
            <a:xfrm rot="5400000">
              <a:off x="4840825" y="6000"/>
              <a:ext cx="42987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39" name="Google Shape;239;p31"/>
            <p:cNvSpPr/>
            <p:nvPr/>
          </p:nvSpPr>
          <p:spPr>
            <a:xfrm rot="-5400000">
              <a:off x="5618399" y="123664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0" name="Google Shape;240;p31"/>
            <p:cNvSpPr/>
            <p:nvPr/>
          </p:nvSpPr>
          <p:spPr>
            <a:xfrm flipH="1">
              <a:off x="5849857" y="144407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1" name="Google Shape;241;p31"/>
            <p:cNvSpPr/>
            <p:nvPr/>
          </p:nvSpPr>
          <p:spPr>
            <a:xfrm rot="-5400000">
              <a:off x="5987081" y="246974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2" name="Google Shape;242;p31"/>
            <p:cNvSpPr/>
            <p:nvPr/>
          </p:nvSpPr>
          <p:spPr>
            <a:xfrm flipH="1">
              <a:off x="6222115" y="2677179"/>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3" name="Google Shape;243;p31"/>
            <p:cNvSpPr/>
            <p:nvPr/>
          </p:nvSpPr>
          <p:spPr>
            <a:xfrm rot="-5400000">
              <a:off x="6675341" y="186224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4" name="Google Shape;244;p3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5" name="Google Shape;245;p31"/>
            <p:cNvSpPr/>
            <p:nvPr/>
          </p:nvSpPr>
          <p:spPr>
            <a:xfrm rot="-5400000">
              <a:off x="6861141" y="247808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6" name="Google Shape;246;p31"/>
            <p:cNvSpPr/>
            <p:nvPr/>
          </p:nvSpPr>
          <p:spPr>
            <a:xfrm flipH="1">
              <a:off x="7965266" y="269319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7" name="Google Shape;247;p31"/>
            <p:cNvSpPr/>
            <p:nvPr/>
          </p:nvSpPr>
          <p:spPr>
            <a:xfrm flipH="1">
              <a:off x="8145082" y="330903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8" name="Google Shape;248;p31"/>
            <p:cNvSpPr/>
            <p:nvPr/>
          </p:nvSpPr>
          <p:spPr>
            <a:xfrm rot="-5400000">
              <a:off x="7047599" y="309534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49" name="Google Shape;249;p31"/>
            <p:cNvSpPr/>
            <p:nvPr/>
          </p:nvSpPr>
          <p:spPr>
            <a:xfrm flipH="1">
              <a:off x="7276649" y="330278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0" name="Google Shape;250;p3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1" name="Google Shape;251;p31"/>
            <p:cNvSpPr/>
            <p:nvPr/>
          </p:nvSpPr>
          <p:spPr>
            <a:xfrm flipH="1">
              <a:off x="7462448" y="391862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2" name="Google Shape;252;p31"/>
            <p:cNvSpPr/>
            <p:nvPr/>
          </p:nvSpPr>
          <p:spPr>
            <a:xfrm rot="-5400000">
              <a:off x="8102491" y="37188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3" name="Google Shape;253;p31"/>
            <p:cNvSpPr/>
            <p:nvPr/>
          </p:nvSpPr>
          <p:spPr>
            <a:xfrm flipH="1">
              <a:off x="8334533" y="392629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54" name="Google Shape;254;p31"/>
            <p:cNvSpPr/>
            <p:nvPr/>
          </p:nvSpPr>
          <p:spPr>
            <a:xfrm rot="-5400000">
              <a:off x="8288290" y="433470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255" name="Google Shape;255;p31"/>
          <p:cNvSpPr txBox="1">
            <a:spLocks noGrp="1"/>
          </p:cNvSpPr>
          <p:nvPr>
            <p:ph type="title"/>
          </p:nvPr>
        </p:nvSpPr>
        <p:spPr>
          <a:xfrm>
            <a:off x="1098467" y="1155700"/>
            <a:ext cx="6116000" cy="469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6" name="Google Shape;256;p3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350968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Caption">
  <p:cSld name="Caption">
    <p:spTree>
      <p:nvGrpSpPr>
        <p:cNvPr id="1" name="Shape 257"/>
        <p:cNvGrpSpPr/>
        <p:nvPr/>
      </p:nvGrpSpPr>
      <p:grpSpPr>
        <a:xfrm>
          <a:off x="0" y="0"/>
          <a:ext cx="0" cy="0"/>
          <a:chOff x="0" y="0"/>
          <a:chExt cx="0" cy="0"/>
        </a:xfrm>
      </p:grpSpPr>
      <p:grpSp>
        <p:nvGrpSpPr>
          <p:cNvPr id="258" name="Google Shape;258;p32"/>
          <p:cNvGrpSpPr/>
          <p:nvPr/>
        </p:nvGrpSpPr>
        <p:grpSpPr>
          <a:xfrm>
            <a:off x="1" y="5504763"/>
            <a:ext cx="931900" cy="912876"/>
            <a:chOff x="0" y="3785672"/>
            <a:chExt cx="698925" cy="684657"/>
          </a:xfrm>
        </p:grpSpPr>
        <p:sp>
          <p:nvSpPr>
            <p:cNvPr id="259" name="Google Shape;259;p32"/>
            <p:cNvSpPr/>
            <p:nvPr/>
          </p:nvSpPr>
          <p:spPr>
            <a:xfrm rot="-5400000">
              <a:off x="0" y="3785672"/>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60" name="Google Shape;260;p32"/>
            <p:cNvSpPr/>
            <p:nvPr/>
          </p:nvSpPr>
          <p:spPr>
            <a:xfrm flipH="1">
              <a:off x="154125" y="3925529"/>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261" name="Google Shape;261;p32"/>
          <p:cNvSpPr txBox="1">
            <a:spLocks noGrp="1"/>
          </p:cNvSpPr>
          <p:nvPr>
            <p:ph type="body" idx="1"/>
          </p:nvPr>
        </p:nvSpPr>
        <p:spPr>
          <a:xfrm>
            <a:off x="1083633" y="5740500"/>
            <a:ext cx="9248000" cy="698400"/>
          </a:xfrm>
          <a:prstGeom prst="rect">
            <a:avLst/>
          </a:prstGeom>
          <a:noFill/>
          <a:ln>
            <a:noFill/>
          </a:ln>
        </p:spPr>
        <p:txBody>
          <a:bodyPr spcFirstLastPara="1" wrap="square" lIns="91425" tIns="91425" rIns="91425" bIns="91425" anchor="ctr" anchorCtr="0">
            <a:noAutofit/>
          </a:bodyPr>
          <a:lstStyle>
            <a:lvl1pPr marL="609585" lvl="0" indent="-304792" algn="l">
              <a:lnSpc>
                <a:spcPct val="100000"/>
              </a:lnSpc>
              <a:spcBef>
                <a:spcPts val="0"/>
              </a:spcBef>
              <a:spcAft>
                <a:spcPts val="0"/>
              </a:spcAft>
              <a:buSzPts val="1300"/>
              <a:buNone/>
              <a:defRPr/>
            </a:lvl1pPr>
          </a:lstStyle>
          <a:p>
            <a:endParaRPr/>
          </a:p>
        </p:txBody>
      </p:sp>
      <p:sp>
        <p:nvSpPr>
          <p:cNvPr id="262" name="Google Shape;262;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263" name="Google Shape;263;p32">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64" name="Google Shape;264;p32">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65" name="Google Shape;265;p32">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66" name="Google Shape;266;p32">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21118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ig number">
  <p:cSld name="Big number">
    <p:spTree>
      <p:nvGrpSpPr>
        <p:cNvPr id="1" name="Shape 267"/>
        <p:cNvGrpSpPr/>
        <p:nvPr/>
      </p:nvGrpSpPr>
      <p:grpSpPr>
        <a:xfrm>
          <a:off x="0" y="0"/>
          <a:ext cx="0" cy="0"/>
          <a:chOff x="0" y="0"/>
          <a:chExt cx="0" cy="0"/>
        </a:xfrm>
      </p:grpSpPr>
      <p:grpSp>
        <p:nvGrpSpPr>
          <p:cNvPr id="268" name="Google Shape;268;p33"/>
          <p:cNvGrpSpPr/>
          <p:nvPr/>
        </p:nvGrpSpPr>
        <p:grpSpPr>
          <a:xfrm>
            <a:off x="5875200" y="1"/>
            <a:ext cx="6316800" cy="6857420"/>
            <a:chOff x="4406400" y="0"/>
            <a:chExt cx="4737600" cy="5143065"/>
          </a:xfrm>
        </p:grpSpPr>
        <p:sp>
          <p:nvSpPr>
            <p:cNvPr id="269" name="Google Shape;269;p33"/>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0" name="Google Shape;270;p33"/>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1" name="Google Shape;271;p33"/>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2" name="Google Shape;272;p33"/>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3" name="Google Shape;273;p33"/>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4" name="Google Shape;274;p33"/>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5" name="Google Shape;275;p33"/>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6" name="Google Shape;276;p3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7" name="Google Shape;277;p33"/>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8" name="Google Shape;278;p33"/>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79" name="Google Shape;279;p33"/>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0" name="Google Shape;280;p33"/>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1" name="Google Shape;281;p33"/>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2" name="Google Shape;282;p3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3" name="Google Shape;283;p33"/>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4" name="Google Shape;284;p33"/>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5" name="Google Shape;285;p33"/>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86" name="Google Shape;286;p33"/>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287" name="Google Shape;287;p33"/>
          <p:cNvSpPr txBox="1">
            <a:spLocks noGrp="1"/>
          </p:cNvSpPr>
          <p:nvPr>
            <p:ph type="title" hasCustomPrompt="1"/>
          </p:nvPr>
        </p:nvSpPr>
        <p:spPr>
          <a:xfrm>
            <a:off x="1098467" y="1712900"/>
            <a:ext cx="6368000" cy="173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8000"/>
              <a:buNone/>
              <a:defRPr sz="10666"/>
            </a:lvl1pPr>
            <a:lvl2pPr lvl="1" algn="l">
              <a:lnSpc>
                <a:spcPct val="100000"/>
              </a:lnSpc>
              <a:spcBef>
                <a:spcPts val="0"/>
              </a:spcBef>
              <a:spcAft>
                <a:spcPts val="0"/>
              </a:spcAft>
              <a:buSzPts val="8000"/>
              <a:buNone/>
              <a:defRPr sz="10666"/>
            </a:lvl2pPr>
            <a:lvl3pPr lvl="2" algn="l">
              <a:lnSpc>
                <a:spcPct val="100000"/>
              </a:lnSpc>
              <a:spcBef>
                <a:spcPts val="0"/>
              </a:spcBef>
              <a:spcAft>
                <a:spcPts val="0"/>
              </a:spcAft>
              <a:buSzPts val="8000"/>
              <a:buNone/>
              <a:defRPr sz="10666"/>
            </a:lvl3pPr>
            <a:lvl4pPr lvl="3" algn="l">
              <a:lnSpc>
                <a:spcPct val="100000"/>
              </a:lnSpc>
              <a:spcBef>
                <a:spcPts val="0"/>
              </a:spcBef>
              <a:spcAft>
                <a:spcPts val="0"/>
              </a:spcAft>
              <a:buSzPts val="8000"/>
              <a:buNone/>
              <a:defRPr sz="10666"/>
            </a:lvl4pPr>
            <a:lvl5pPr lvl="4" algn="l">
              <a:lnSpc>
                <a:spcPct val="100000"/>
              </a:lnSpc>
              <a:spcBef>
                <a:spcPts val="0"/>
              </a:spcBef>
              <a:spcAft>
                <a:spcPts val="0"/>
              </a:spcAft>
              <a:buSzPts val="8000"/>
              <a:buNone/>
              <a:defRPr sz="10666"/>
            </a:lvl5pPr>
            <a:lvl6pPr lvl="5" algn="l">
              <a:lnSpc>
                <a:spcPct val="100000"/>
              </a:lnSpc>
              <a:spcBef>
                <a:spcPts val="0"/>
              </a:spcBef>
              <a:spcAft>
                <a:spcPts val="0"/>
              </a:spcAft>
              <a:buSzPts val="8000"/>
              <a:buNone/>
              <a:defRPr sz="10666"/>
            </a:lvl6pPr>
            <a:lvl7pPr lvl="6" algn="l">
              <a:lnSpc>
                <a:spcPct val="100000"/>
              </a:lnSpc>
              <a:spcBef>
                <a:spcPts val="0"/>
              </a:spcBef>
              <a:spcAft>
                <a:spcPts val="0"/>
              </a:spcAft>
              <a:buSzPts val="8000"/>
              <a:buNone/>
              <a:defRPr sz="10666"/>
            </a:lvl7pPr>
            <a:lvl8pPr lvl="7" algn="l">
              <a:lnSpc>
                <a:spcPct val="100000"/>
              </a:lnSpc>
              <a:spcBef>
                <a:spcPts val="0"/>
              </a:spcBef>
              <a:spcAft>
                <a:spcPts val="0"/>
              </a:spcAft>
              <a:buSzPts val="8000"/>
              <a:buNone/>
              <a:defRPr sz="10666"/>
            </a:lvl8pPr>
            <a:lvl9pPr lvl="8" algn="l">
              <a:lnSpc>
                <a:spcPct val="100000"/>
              </a:lnSpc>
              <a:spcBef>
                <a:spcPts val="0"/>
              </a:spcBef>
              <a:spcAft>
                <a:spcPts val="0"/>
              </a:spcAft>
              <a:buSzPts val="8000"/>
              <a:buNone/>
              <a:defRPr sz="10666"/>
            </a:lvl9pPr>
          </a:lstStyle>
          <a:p>
            <a:r>
              <a:t>xx%</a:t>
            </a:r>
          </a:p>
        </p:txBody>
      </p:sp>
      <p:sp>
        <p:nvSpPr>
          <p:cNvPr id="288" name="Google Shape;288;p33"/>
          <p:cNvSpPr txBox="1">
            <a:spLocks noGrp="1"/>
          </p:cNvSpPr>
          <p:nvPr>
            <p:ph type="body" idx="1"/>
          </p:nvPr>
        </p:nvSpPr>
        <p:spPr>
          <a:xfrm>
            <a:off x="1098467" y="3524165"/>
            <a:ext cx="6368000" cy="1625200"/>
          </a:xfrm>
          <a:prstGeom prst="rect">
            <a:avLst/>
          </a:prstGeom>
          <a:noFill/>
          <a:ln>
            <a:noFill/>
          </a:ln>
        </p:spPr>
        <p:txBody>
          <a:bodyPr spcFirstLastPara="1" wrap="square" lIns="91425" tIns="91425" rIns="91425" bIns="91425" anchor="t" anchorCtr="0">
            <a:noAutofit/>
          </a:bodyPr>
          <a:lstStyle>
            <a:lvl1pPr marL="609585" lvl="0" indent="-414856" algn="l">
              <a:lnSpc>
                <a:spcPct val="115000"/>
              </a:lnSpc>
              <a:spcBef>
                <a:spcPts val="0"/>
              </a:spcBef>
              <a:spcAft>
                <a:spcPts val="0"/>
              </a:spcAft>
              <a:buSzPts val="1300"/>
              <a:buChar char="●"/>
              <a:defRPr/>
            </a:lvl1pPr>
            <a:lvl2pPr marL="1219170" lvl="1" indent="-397923" algn="l">
              <a:lnSpc>
                <a:spcPct val="115000"/>
              </a:lnSpc>
              <a:spcBef>
                <a:spcPts val="2133"/>
              </a:spcBef>
              <a:spcAft>
                <a:spcPts val="0"/>
              </a:spcAft>
              <a:buSzPts val="1100"/>
              <a:buChar char="○"/>
              <a:defRPr/>
            </a:lvl2pPr>
            <a:lvl3pPr marL="1828754" lvl="2" indent="-397923" algn="l">
              <a:lnSpc>
                <a:spcPct val="115000"/>
              </a:lnSpc>
              <a:spcBef>
                <a:spcPts val="2133"/>
              </a:spcBef>
              <a:spcAft>
                <a:spcPts val="0"/>
              </a:spcAft>
              <a:buSzPts val="1100"/>
              <a:buChar char="■"/>
              <a:defRPr/>
            </a:lvl3pPr>
            <a:lvl4pPr marL="2438339" lvl="3" indent="-397923" algn="l">
              <a:lnSpc>
                <a:spcPct val="115000"/>
              </a:lnSpc>
              <a:spcBef>
                <a:spcPts val="2133"/>
              </a:spcBef>
              <a:spcAft>
                <a:spcPts val="0"/>
              </a:spcAft>
              <a:buSzPts val="1100"/>
              <a:buChar char="●"/>
              <a:defRPr/>
            </a:lvl4pPr>
            <a:lvl5pPr marL="3047924" lvl="4" indent="-397923" algn="l">
              <a:lnSpc>
                <a:spcPct val="115000"/>
              </a:lnSpc>
              <a:spcBef>
                <a:spcPts val="2133"/>
              </a:spcBef>
              <a:spcAft>
                <a:spcPts val="0"/>
              </a:spcAft>
              <a:buSzPts val="1100"/>
              <a:buChar char="○"/>
              <a:defRPr/>
            </a:lvl5pPr>
            <a:lvl6pPr marL="3657509" lvl="5" indent="-397923" algn="l">
              <a:lnSpc>
                <a:spcPct val="115000"/>
              </a:lnSpc>
              <a:spcBef>
                <a:spcPts val="2133"/>
              </a:spcBef>
              <a:spcAft>
                <a:spcPts val="0"/>
              </a:spcAft>
              <a:buSzPts val="1100"/>
              <a:buChar char="■"/>
              <a:defRPr/>
            </a:lvl6pPr>
            <a:lvl7pPr marL="4267093" lvl="6" indent="-397923" algn="l">
              <a:lnSpc>
                <a:spcPct val="115000"/>
              </a:lnSpc>
              <a:spcBef>
                <a:spcPts val="2133"/>
              </a:spcBef>
              <a:spcAft>
                <a:spcPts val="0"/>
              </a:spcAft>
              <a:buSzPts val="1100"/>
              <a:buChar char="●"/>
              <a:defRPr/>
            </a:lvl7pPr>
            <a:lvl8pPr marL="4876678" lvl="7" indent="-397923" algn="l">
              <a:lnSpc>
                <a:spcPct val="115000"/>
              </a:lnSpc>
              <a:spcBef>
                <a:spcPts val="2133"/>
              </a:spcBef>
              <a:spcAft>
                <a:spcPts val="0"/>
              </a:spcAft>
              <a:buSzPts val="1100"/>
              <a:buChar char="○"/>
              <a:defRPr/>
            </a:lvl8pPr>
            <a:lvl9pPr marL="5486263" lvl="8" indent="-397923" algn="l">
              <a:lnSpc>
                <a:spcPct val="115000"/>
              </a:lnSpc>
              <a:spcBef>
                <a:spcPts val="2133"/>
              </a:spcBef>
              <a:spcAft>
                <a:spcPts val="2133"/>
              </a:spcAft>
              <a:buSzPts val="1100"/>
              <a:buChar char="■"/>
              <a:defRPr/>
            </a:lvl9pPr>
          </a:lstStyle>
          <a:p>
            <a:endParaRPr/>
          </a:p>
        </p:txBody>
      </p:sp>
      <p:sp>
        <p:nvSpPr>
          <p:cNvPr id="289" name="Google Shape;289;p3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290" name="Google Shape;290;p33">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91" name="Google Shape;291;p33">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92" name="Google Shape;292;p33">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293" name="Google Shape;293;p33">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53617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9"/>
        <p:cNvGrpSpPr/>
        <p:nvPr/>
      </p:nvGrpSpPr>
      <p:grpSpPr>
        <a:xfrm>
          <a:off x="0" y="0"/>
          <a:ext cx="0" cy="0"/>
          <a:chOff x="0" y="0"/>
          <a:chExt cx="0" cy="0"/>
        </a:xfrm>
      </p:grpSpPr>
      <p:pic>
        <p:nvPicPr>
          <p:cNvPr id="10" name="Google Shape;10;p23" descr="offset_comp_406605.jpg"/>
          <p:cNvPicPr preferRelativeResize="0"/>
          <p:nvPr/>
        </p:nvPicPr>
        <p:blipFill rotWithShape="1">
          <a:blip r:embed="rId2">
            <a:alphaModFix amt="66000"/>
          </a:blip>
          <a:srcRect l="20991" t="2690" r="40112" b="39565"/>
          <a:stretch/>
        </p:blipFill>
        <p:spPr>
          <a:xfrm>
            <a:off x="0" y="0"/>
            <a:ext cx="6877200" cy="6858000"/>
          </a:xfrm>
          <a:prstGeom prst="rtTriangle">
            <a:avLst/>
          </a:prstGeom>
          <a:noFill/>
          <a:ln>
            <a:noFill/>
          </a:ln>
        </p:spPr>
      </p:pic>
      <p:pic>
        <p:nvPicPr>
          <p:cNvPr id="11" name="Google Shape;11;p23" descr="offset_comp_342327_edtied.jpg"/>
          <p:cNvPicPr preferRelativeResize="0"/>
          <p:nvPr/>
        </p:nvPicPr>
        <p:blipFill rotWithShape="1">
          <a:blip r:embed="rId3">
            <a:alphaModFix amt="31000"/>
          </a:blip>
          <a:srcRect l="14009" t="35833" r="43289" b="11296"/>
          <a:stretch/>
        </p:blipFill>
        <p:spPr>
          <a:xfrm rot="10800000">
            <a:off x="9302400" y="-33"/>
            <a:ext cx="2889600" cy="2683600"/>
          </a:xfrm>
          <a:prstGeom prst="rtTriangle">
            <a:avLst/>
          </a:prstGeom>
          <a:noFill/>
          <a:ln>
            <a:noFill/>
          </a:ln>
        </p:spPr>
      </p:pic>
      <p:sp>
        <p:nvSpPr>
          <p:cNvPr id="12" name="Google Shape;12;p23"/>
          <p:cNvSpPr txBox="1">
            <a:spLocks noGrp="1"/>
          </p:cNvSpPr>
          <p:nvPr>
            <p:ph type="ctrTitle"/>
          </p:nvPr>
        </p:nvSpPr>
        <p:spPr>
          <a:xfrm>
            <a:off x="4716200" y="2104533"/>
            <a:ext cx="6690000" cy="21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sz="5333"/>
            </a:lvl1pPr>
            <a:lvl2pPr lvl="1" algn="l">
              <a:lnSpc>
                <a:spcPct val="100000"/>
              </a:lnSpc>
              <a:spcBef>
                <a:spcPts val="0"/>
              </a:spcBef>
              <a:spcAft>
                <a:spcPts val="0"/>
              </a:spcAft>
              <a:buSzPts val="4000"/>
              <a:buNone/>
              <a:defRPr sz="5333"/>
            </a:lvl2pPr>
            <a:lvl3pPr lvl="2" algn="l">
              <a:lnSpc>
                <a:spcPct val="100000"/>
              </a:lnSpc>
              <a:spcBef>
                <a:spcPts val="0"/>
              </a:spcBef>
              <a:spcAft>
                <a:spcPts val="0"/>
              </a:spcAft>
              <a:buSzPts val="4000"/>
              <a:buNone/>
              <a:defRPr sz="5333"/>
            </a:lvl3pPr>
            <a:lvl4pPr lvl="3" algn="l">
              <a:lnSpc>
                <a:spcPct val="100000"/>
              </a:lnSpc>
              <a:spcBef>
                <a:spcPts val="0"/>
              </a:spcBef>
              <a:spcAft>
                <a:spcPts val="0"/>
              </a:spcAft>
              <a:buSzPts val="4000"/>
              <a:buNone/>
              <a:defRPr sz="5333"/>
            </a:lvl4pPr>
            <a:lvl5pPr lvl="4" algn="l">
              <a:lnSpc>
                <a:spcPct val="100000"/>
              </a:lnSpc>
              <a:spcBef>
                <a:spcPts val="0"/>
              </a:spcBef>
              <a:spcAft>
                <a:spcPts val="0"/>
              </a:spcAft>
              <a:buSzPts val="4000"/>
              <a:buNone/>
              <a:defRPr sz="5333"/>
            </a:lvl5pPr>
            <a:lvl6pPr lvl="5" algn="l">
              <a:lnSpc>
                <a:spcPct val="100000"/>
              </a:lnSpc>
              <a:spcBef>
                <a:spcPts val="0"/>
              </a:spcBef>
              <a:spcAft>
                <a:spcPts val="0"/>
              </a:spcAft>
              <a:buSzPts val="4000"/>
              <a:buNone/>
              <a:defRPr sz="5333"/>
            </a:lvl6pPr>
            <a:lvl7pPr lvl="6" algn="l">
              <a:lnSpc>
                <a:spcPct val="100000"/>
              </a:lnSpc>
              <a:spcBef>
                <a:spcPts val="0"/>
              </a:spcBef>
              <a:spcAft>
                <a:spcPts val="0"/>
              </a:spcAft>
              <a:buSzPts val="4000"/>
              <a:buNone/>
              <a:defRPr sz="5333"/>
            </a:lvl7pPr>
            <a:lvl8pPr lvl="7" algn="l">
              <a:lnSpc>
                <a:spcPct val="100000"/>
              </a:lnSpc>
              <a:spcBef>
                <a:spcPts val="0"/>
              </a:spcBef>
              <a:spcAft>
                <a:spcPts val="0"/>
              </a:spcAft>
              <a:buSzPts val="4000"/>
              <a:buNone/>
              <a:defRPr sz="5333"/>
            </a:lvl8pPr>
            <a:lvl9pPr lvl="8" algn="l">
              <a:lnSpc>
                <a:spcPct val="100000"/>
              </a:lnSpc>
              <a:spcBef>
                <a:spcPts val="0"/>
              </a:spcBef>
              <a:spcAft>
                <a:spcPts val="0"/>
              </a:spcAft>
              <a:buSzPts val="4000"/>
              <a:buNone/>
              <a:defRPr sz="5333"/>
            </a:lvl9pPr>
          </a:lstStyle>
          <a:p>
            <a:endParaRPr/>
          </a:p>
        </p:txBody>
      </p:sp>
      <p:sp>
        <p:nvSpPr>
          <p:cNvPr id="13" name="Google Shape;13;p23"/>
          <p:cNvSpPr txBox="1">
            <a:spLocks noGrp="1"/>
          </p:cNvSpPr>
          <p:nvPr>
            <p:ph type="subTitle" idx="1"/>
          </p:nvPr>
        </p:nvSpPr>
        <p:spPr>
          <a:xfrm>
            <a:off x="6778600" y="5233233"/>
            <a:ext cx="4627600" cy="67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733"/>
            </a:lvl2pPr>
            <a:lvl3pPr lvl="2" algn="l">
              <a:lnSpc>
                <a:spcPct val="100000"/>
              </a:lnSpc>
              <a:spcBef>
                <a:spcPts val="0"/>
              </a:spcBef>
              <a:spcAft>
                <a:spcPts val="0"/>
              </a:spcAft>
              <a:buSzPts val="1300"/>
              <a:buNone/>
              <a:defRPr sz="1733"/>
            </a:lvl3pPr>
            <a:lvl4pPr lvl="3" algn="l">
              <a:lnSpc>
                <a:spcPct val="100000"/>
              </a:lnSpc>
              <a:spcBef>
                <a:spcPts val="0"/>
              </a:spcBef>
              <a:spcAft>
                <a:spcPts val="0"/>
              </a:spcAft>
              <a:buSzPts val="1300"/>
              <a:buNone/>
              <a:defRPr sz="1733"/>
            </a:lvl4pPr>
            <a:lvl5pPr lvl="4" algn="l">
              <a:lnSpc>
                <a:spcPct val="100000"/>
              </a:lnSpc>
              <a:spcBef>
                <a:spcPts val="0"/>
              </a:spcBef>
              <a:spcAft>
                <a:spcPts val="0"/>
              </a:spcAft>
              <a:buSzPts val="1300"/>
              <a:buNone/>
              <a:defRPr sz="1733"/>
            </a:lvl5pPr>
            <a:lvl6pPr lvl="5" algn="l">
              <a:lnSpc>
                <a:spcPct val="100000"/>
              </a:lnSpc>
              <a:spcBef>
                <a:spcPts val="0"/>
              </a:spcBef>
              <a:spcAft>
                <a:spcPts val="0"/>
              </a:spcAft>
              <a:buSzPts val="1300"/>
              <a:buNone/>
              <a:defRPr sz="1733"/>
            </a:lvl6pPr>
            <a:lvl7pPr lvl="6" algn="l">
              <a:lnSpc>
                <a:spcPct val="100000"/>
              </a:lnSpc>
              <a:spcBef>
                <a:spcPts val="0"/>
              </a:spcBef>
              <a:spcAft>
                <a:spcPts val="0"/>
              </a:spcAft>
              <a:buSzPts val="1300"/>
              <a:buNone/>
              <a:defRPr sz="1733"/>
            </a:lvl7pPr>
            <a:lvl8pPr lvl="7" algn="l">
              <a:lnSpc>
                <a:spcPct val="100000"/>
              </a:lnSpc>
              <a:spcBef>
                <a:spcPts val="0"/>
              </a:spcBef>
              <a:spcAft>
                <a:spcPts val="0"/>
              </a:spcAft>
              <a:buSzPts val="1300"/>
              <a:buNone/>
              <a:defRPr sz="1733"/>
            </a:lvl8pPr>
            <a:lvl9pPr lvl="8" algn="l">
              <a:lnSpc>
                <a:spcPct val="100000"/>
              </a:lnSpc>
              <a:spcBef>
                <a:spcPts val="0"/>
              </a:spcBef>
              <a:spcAft>
                <a:spcPts val="0"/>
              </a:spcAft>
              <a:buSzPts val="1300"/>
              <a:buNone/>
              <a:defRPr sz="1733"/>
            </a:lvl9pPr>
          </a:lstStyle>
          <a:p>
            <a:endParaRPr/>
          </a:p>
        </p:txBody>
      </p:sp>
      <p:sp>
        <p:nvSpPr>
          <p:cNvPr id="14" name="Google Shape;14;p2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15" name="Google Shape;15;p23"/>
          <p:cNvSpPr/>
          <p:nvPr/>
        </p:nvSpPr>
        <p:spPr>
          <a:xfrm rot="-5400000">
            <a:off x="7795" y="-6448"/>
            <a:ext cx="3055200" cy="3066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 name="Google Shape;16;p23"/>
          <p:cNvSpPr/>
          <p:nvPr/>
        </p:nvSpPr>
        <p:spPr>
          <a:xfrm flipH="1">
            <a:off x="870428" y="769024"/>
            <a:ext cx="3066800" cy="30552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038345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F1731E-665E-EAF8-4158-7727C157B9C6}"/>
              </a:ext>
            </a:extLst>
          </p:cNvPr>
          <p:cNvSpPr>
            <a:spLocks noGrp="1"/>
          </p:cNvSpPr>
          <p:nvPr>
            <p:ph type="dt" sz="half" idx="10"/>
          </p:nvPr>
        </p:nvSpPr>
        <p:spPr/>
        <p:txBody>
          <a:bodyPr/>
          <a:lstStyle/>
          <a:p>
            <a:fld id="{58F2C85C-F727-4FCF-8AC3-3653524C90DF}" type="datetimeFigureOut">
              <a:rPr lang="en-IN" smtClean="0"/>
              <a:t>21-05-2022</a:t>
            </a:fld>
            <a:endParaRPr lang="en-IN" dirty="0"/>
          </a:p>
        </p:txBody>
      </p:sp>
      <p:sp>
        <p:nvSpPr>
          <p:cNvPr id="3" name="Footer Placeholder 2">
            <a:extLst>
              <a:ext uri="{FF2B5EF4-FFF2-40B4-BE49-F238E27FC236}">
                <a16:creationId xmlns:a16="http://schemas.microsoft.com/office/drawing/2014/main" id="{11F621CE-E8AD-DAA5-A669-09BF70A3CDF7}"/>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5CB588CE-8B77-7738-5455-660771B98C79}"/>
              </a:ext>
            </a:extLst>
          </p:cNvPr>
          <p:cNvSpPr>
            <a:spLocks noGrp="1"/>
          </p:cNvSpPr>
          <p:nvPr>
            <p:ph type="sldNum" sz="quarter" idx="12"/>
          </p:nvPr>
        </p:nvSpPr>
        <p:spPr/>
        <p:txBody>
          <a:bodyPr/>
          <a:lstStyle/>
          <a:p>
            <a:fld id="{382AC7B0-D702-473C-A102-597CB18DEB00}" type="slidenum">
              <a:rPr lang="en-IN" smtClean="0"/>
              <a:t>‹#›</a:t>
            </a:fld>
            <a:endParaRPr lang="en-IN" dirty="0"/>
          </a:p>
        </p:txBody>
      </p:sp>
    </p:spTree>
    <p:extLst>
      <p:ext uri="{BB962C8B-B14F-4D97-AF65-F5344CB8AC3E}">
        <p14:creationId xmlns:p14="http://schemas.microsoft.com/office/powerpoint/2010/main" val="1979634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OC">
  <p:cSld name="TOC">
    <p:spTree>
      <p:nvGrpSpPr>
        <p:cNvPr id="1" name="Shape 147"/>
        <p:cNvGrpSpPr/>
        <p:nvPr/>
      </p:nvGrpSpPr>
      <p:grpSpPr>
        <a:xfrm>
          <a:off x="0" y="0"/>
          <a:ext cx="0" cy="0"/>
          <a:chOff x="0" y="0"/>
          <a:chExt cx="0" cy="0"/>
        </a:xfrm>
      </p:grpSpPr>
      <p:grpSp>
        <p:nvGrpSpPr>
          <p:cNvPr id="148" name="Google Shape;148;p25"/>
          <p:cNvGrpSpPr/>
          <p:nvPr/>
        </p:nvGrpSpPr>
        <p:grpSpPr>
          <a:xfrm>
            <a:off x="5875200" y="1"/>
            <a:ext cx="6316800" cy="6857420"/>
            <a:chOff x="4406400" y="0"/>
            <a:chExt cx="4737600" cy="5143065"/>
          </a:xfrm>
        </p:grpSpPr>
        <p:sp>
          <p:nvSpPr>
            <p:cNvPr id="149" name="Google Shape;149;p25"/>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0" name="Google Shape;150;p25"/>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1" name="Google Shape;151;p25"/>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2" name="Google Shape;152;p25"/>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3" name="Google Shape;153;p25"/>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4" name="Google Shape;154;p25"/>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5" name="Google Shape;155;p25"/>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6" name="Google Shape;156;p2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7" name="Google Shape;157;p25"/>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8" name="Google Shape;158;p25"/>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59" name="Google Shape;159;p25"/>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0" name="Google Shape;160;p25"/>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1" name="Google Shape;161;p25"/>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2" name="Google Shape;162;p2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3" name="Google Shape;163;p25"/>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4" name="Google Shape;164;p25"/>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5" name="Google Shape;165;p25"/>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66" name="Google Shape;166;p25"/>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167" name="Google Shape;167;p2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168" name="Google Shape;168;p25"/>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Tree>
    <p:extLst>
      <p:ext uri="{BB962C8B-B14F-4D97-AF65-F5344CB8AC3E}">
        <p14:creationId xmlns:p14="http://schemas.microsoft.com/office/powerpoint/2010/main" val="3094210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169"/>
        <p:cNvGrpSpPr/>
        <p:nvPr/>
      </p:nvGrpSpPr>
      <p:grpSpPr>
        <a:xfrm>
          <a:off x="0" y="0"/>
          <a:ext cx="0" cy="0"/>
          <a:chOff x="0" y="0"/>
          <a:chExt cx="0" cy="0"/>
        </a:xfrm>
      </p:grpSpPr>
      <p:grpSp>
        <p:nvGrpSpPr>
          <p:cNvPr id="170" name="Google Shape;170;p26"/>
          <p:cNvGrpSpPr/>
          <p:nvPr/>
        </p:nvGrpSpPr>
        <p:grpSpPr>
          <a:xfrm>
            <a:off x="5875200" y="1"/>
            <a:ext cx="6316800" cy="6857420"/>
            <a:chOff x="4406400" y="0"/>
            <a:chExt cx="4737600" cy="5143065"/>
          </a:xfrm>
        </p:grpSpPr>
        <p:sp>
          <p:nvSpPr>
            <p:cNvPr id="171" name="Google Shape;171;p26"/>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2" name="Google Shape;172;p26"/>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3" name="Google Shape;173;p26"/>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4" name="Google Shape;174;p26"/>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5" name="Google Shape;175;p26"/>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6" name="Google Shape;176;p26"/>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7" name="Google Shape;177;p26"/>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8" name="Google Shape;178;p26"/>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79" name="Google Shape;179;p26"/>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0" name="Google Shape;180;p26"/>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1" name="Google Shape;181;p26"/>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2" name="Google Shape;182;p26"/>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3" name="Google Shape;183;p26"/>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4" name="Google Shape;184;p26"/>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5" name="Google Shape;185;p26"/>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6" name="Google Shape;186;p26"/>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7" name="Google Shape;187;p26"/>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88" name="Google Shape;188;p26"/>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grpSp>
      <p:sp>
        <p:nvSpPr>
          <p:cNvPr id="189" name="Google Shape;189;p26"/>
          <p:cNvSpPr txBox="1">
            <a:spLocks noGrp="1"/>
          </p:cNvSpPr>
          <p:nvPr>
            <p:ph type="title"/>
          </p:nvPr>
        </p:nvSpPr>
        <p:spPr>
          <a:xfrm>
            <a:off x="1098467" y="2737333"/>
            <a:ext cx="6116000" cy="1531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0" name="Google Shape;190;p2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
        <p:nvSpPr>
          <p:cNvPr id="191" name="Google Shape;191;p26">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92" name="Google Shape;192;p26">
            <a:hlinkClick r:id="" action="ppaction://noaction"/>
          </p:cNvPr>
          <p:cNvSpPr/>
          <p:nvPr/>
        </p:nvSpPr>
        <p:spPr>
          <a:xfrm>
            <a:off x="282733" y="295668"/>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93" name="Google Shape;193;p26">
            <a:hlinkClick r:id="" action="ppaction://noaction"/>
          </p:cNvPr>
          <p:cNvSpPr/>
          <p:nvPr/>
        </p:nvSpPr>
        <p:spPr>
          <a:xfrm>
            <a:off x="282733" y="378967"/>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
        <p:nvSpPr>
          <p:cNvPr id="194" name="Google Shape;194;p26">
            <a:hlinkClick r:id="" action="ppaction://noaction"/>
          </p:cNvPr>
          <p:cNvSpPr/>
          <p:nvPr/>
        </p:nvSpPr>
        <p:spPr>
          <a:xfrm>
            <a:off x="282733" y="462265"/>
            <a:ext cx="292800" cy="25200"/>
          </a:xfrm>
          <a:prstGeom prst="rect">
            <a:avLst/>
          </a:prstGeom>
          <a:solidFill>
            <a:srgbClr val="55688B">
              <a:alpha val="35686"/>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231505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EFCFA"/>
            </a:gs>
            <a:gs pos="100000">
              <a:srgbClr val="FEFCFA"/>
            </a:gs>
          </a:gsLst>
          <a:lin ang="5400000" scaled="0"/>
        </a:gradFill>
        <a:effectLst/>
      </p:bgPr>
    </p:bg>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145" name="Google Shape;145;p2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146" name="Google Shape;146;p2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775297656"/>
      </p:ext>
    </p:extLst>
  </p:cSld>
  <p:clrMap bg1="lt1" tx1="dk1" bg2="dk2" tx2="lt2" accent1="accent1" accent2="accent2" accent3="accent3" accent4="accent4" accent5="accent5" accent6="accent6" hlink="hlink" folHlink="folHlink"/>
  <p:sldLayoutIdLst>
    <p:sldLayoutId id="2147483663" r:id="rId1"/>
    <p:sldLayoutId id="2147483666" r:id="rId2"/>
    <p:sldLayoutId id="2147483667" r:id="rId3"/>
    <p:sldLayoutId id="2147483668" r:id="rId4"/>
    <p:sldLayoutId id="2147483669" r:id="rId5"/>
    <p:sldLayoutId id="2147483681" r:id="rId6"/>
    <p:sldLayoutId id="2147483682" r:id="rId7"/>
    <p:sldLayoutId id="2147483683" r:id="rId8"/>
    <p:sldLayoutId id="2147483684"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
          <p:cNvSpPr txBox="1">
            <a:spLocks noGrp="1"/>
          </p:cNvSpPr>
          <p:nvPr>
            <p:ph type="ctrTitle"/>
          </p:nvPr>
        </p:nvSpPr>
        <p:spPr>
          <a:xfrm>
            <a:off x="4610101" y="479167"/>
            <a:ext cx="7063751" cy="1849767"/>
          </a:xfrm>
          <a:prstGeom prst="rect">
            <a:avLst/>
          </a:prstGeom>
          <a:noFill/>
          <a:ln>
            <a:noFill/>
          </a:ln>
        </p:spPr>
        <p:txBody>
          <a:bodyPr spcFirstLastPara="1" wrap="square" lIns="121900" tIns="121900" rIns="121900" bIns="121900" anchor="t" anchorCtr="0">
            <a:noAutofit/>
          </a:bodyPr>
          <a:lstStyle/>
          <a:p>
            <a:r>
              <a:rPr lang="en-IN" sz="2933" dirty="0">
                <a:solidFill>
                  <a:schemeClr val="dk1"/>
                </a:solidFill>
                <a:latin typeface="Times New Roman"/>
                <a:ea typeface="Times New Roman"/>
                <a:cs typeface="Times New Roman"/>
                <a:sym typeface="Times New Roman"/>
              </a:rPr>
              <a:t>FACIAL EMOTION RECOGNITION USING FACE-API</a:t>
            </a:r>
            <a:endParaRPr sz="2933" dirty="0">
              <a:solidFill>
                <a:schemeClr val="dk1"/>
              </a:solidFill>
              <a:latin typeface="Times New Roman"/>
              <a:ea typeface="Times New Roman"/>
              <a:cs typeface="Times New Roman"/>
              <a:sym typeface="Times New Roman"/>
            </a:endParaRPr>
          </a:p>
        </p:txBody>
      </p:sp>
      <p:sp>
        <p:nvSpPr>
          <p:cNvPr id="299" name="Google Shape;299;p1"/>
          <p:cNvSpPr txBox="1"/>
          <p:nvPr/>
        </p:nvSpPr>
        <p:spPr>
          <a:xfrm>
            <a:off x="5132855" y="2044266"/>
            <a:ext cx="6715125" cy="741701"/>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800"/>
            </a:pPr>
            <a:r>
              <a:rPr lang="en-US" sz="2800" dirty="0">
                <a:solidFill>
                  <a:srgbClr val="2196F3"/>
                </a:solidFill>
                <a:latin typeface="Times New Roman"/>
                <a:ea typeface="Times New Roman"/>
                <a:cs typeface="Times New Roman"/>
                <a:sym typeface="Times New Roman"/>
              </a:rPr>
              <a:t>DOMAIN: ARTIFICIAL INTELLIGENCE</a:t>
            </a:r>
            <a:endParaRPr sz="1867" dirty="0">
              <a:solidFill>
                <a:srgbClr val="000000"/>
              </a:solidFill>
              <a:latin typeface="Lato"/>
              <a:ea typeface="Lato"/>
              <a:cs typeface="Lato"/>
              <a:sym typeface="Lato"/>
            </a:endParaRPr>
          </a:p>
        </p:txBody>
      </p:sp>
      <p:sp>
        <p:nvSpPr>
          <p:cNvPr id="300" name="Google Shape;300;p1"/>
          <p:cNvSpPr txBox="1"/>
          <p:nvPr/>
        </p:nvSpPr>
        <p:spPr>
          <a:xfrm>
            <a:off x="6096000" y="3043535"/>
            <a:ext cx="6078070" cy="2056998"/>
          </a:xfrm>
          <a:prstGeom prst="rect">
            <a:avLst/>
          </a:prstGeom>
          <a:noFill/>
          <a:ln>
            <a:noFill/>
          </a:ln>
        </p:spPr>
        <p:txBody>
          <a:bodyPr spcFirstLastPara="1" wrap="square" lIns="121900" tIns="121900" rIns="121900" bIns="121900" anchor="t" anchorCtr="0">
            <a:spAutoFit/>
          </a:bodyPr>
          <a:lstStyle/>
          <a:p>
            <a:pPr>
              <a:lnSpc>
                <a:spcPct val="150000"/>
              </a:lnSpc>
              <a:buClr>
                <a:srgbClr val="000000"/>
              </a:buClr>
              <a:buSzPts val="1600"/>
            </a:pPr>
            <a:r>
              <a:rPr lang="en-US" sz="2200" b="1" dirty="0">
                <a:solidFill>
                  <a:srgbClr val="E06666"/>
                </a:solidFill>
                <a:latin typeface="Times New Roman"/>
                <a:ea typeface="Times New Roman"/>
                <a:cs typeface="Times New Roman"/>
                <a:sym typeface="Times New Roman"/>
              </a:rPr>
              <a:t>DIVYA SRI.G(2018PECCS128)</a:t>
            </a:r>
            <a:endParaRPr sz="2200" b="1" dirty="0">
              <a:solidFill>
                <a:srgbClr val="E06666"/>
              </a:solidFill>
              <a:latin typeface="Times New Roman"/>
              <a:ea typeface="Times New Roman"/>
              <a:cs typeface="Times New Roman"/>
              <a:sym typeface="Times New Roman"/>
            </a:endParaRPr>
          </a:p>
          <a:p>
            <a:pPr>
              <a:lnSpc>
                <a:spcPct val="150000"/>
              </a:lnSpc>
              <a:buClr>
                <a:srgbClr val="000000"/>
              </a:buClr>
              <a:buSzPts val="1600"/>
            </a:pPr>
            <a:r>
              <a:rPr lang="en-US" sz="2200" b="1" dirty="0">
                <a:solidFill>
                  <a:srgbClr val="E06666"/>
                </a:solidFill>
                <a:latin typeface="Times New Roman"/>
                <a:ea typeface="Times New Roman"/>
                <a:cs typeface="Times New Roman"/>
                <a:sym typeface="Times New Roman"/>
              </a:rPr>
              <a:t>HUMSIKA.R(2018PECCS138)</a:t>
            </a:r>
            <a:endParaRPr sz="2200" b="1" dirty="0">
              <a:solidFill>
                <a:srgbClr val="E06666"/>
              </a:solidFill>
              <a:latin typeface="Times New Roman"/>
              <a:ea typeface="Times New Roman"/>
              <a:cs typeface="Times New Roman"/>
              <a:sym typeface="Times New Roman"/>
            </a:endParaRPr>
          </a:p>
          <a:p>
            <a:pPr>
              <a:lnSpc>
                <a:spcPct val="150000"/>
              </a:lnSpc>
              <a:buClr>
                <a:srgbClr val="000000"/>
              </a:buClr>
              <a:buSzPts val="1600"/>
            </a:pPr>
            <a:r>
              <a:rPr lang="en-US" sz="2200" b="1" dirty="0">
                <a:solidFill>
                  <a:srgbClr val="E06666"/>
                </a:solidFill>
                <a:latin typeface="Times New Roman"/>
                <a:ea typeface="Times New Roman"/>
                <a:cs typeface="Times New Roman"/>
                <a:sym typeface="Times New Roman"/>
              </a:rPr>
              <a:t>KEERTHANA THILAGAM.D(2018PECCS150) </a:t>
            </a:r>
            <a:endParaRPr sz="2200" b="1" dirty="0">
              <a:solidFill>
                <a:srgbClr val="E06666"/>
              </a:solidFill>
              <a:latin typeface="Times New Roman"/>
              <a:ea typeface="Times New Roman"/>
              <a:cs typeface="Times New Roman"/>
              <a:sym typeface="Times New Roman"/>
            </a:endParaRPr>
          </a:p>
          <a:p>
            <a:pPr>
              <a:buClr>
                <a:srgbClr val="000000"/>
              </a:buClr>
              <a:buSzPts val="1400"/>
            </a:pPr>
            <a:endParaRPr sz="1867" dirty="0">
              <a:solidFill>
                <a:srgbClr val="E06666"/>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F379611C-2639-FDB0-0DBA-69F4358A1E70}"/>
              </a:ext>
            </a:extLst>
          </p:cNvPr>
          <p:cNvSpPr txBox="1"/>
          <p:nvPr/>
        </p:nvSpPr>
        <p:spPr>
          <a:xfrm>
            <a:off x="4087905" y="3148704"/>
            <a:ext cx="2510118" cy="92333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
                <a:srgbClr val="000000"/>
              </a:buClr>
              <a:buSzPts val="1600"/>
              <a:buFontTx/>
              <a:buNone/>
              <a:tabLst/>
              <a:defRPr/>
            </a:pPr>
            <a:r>
              <a:rPr kumimoji="0" lang="en-US" sz="2400" b="1" i="0" u="none" strike="noStrike" kern="1200" cap="none" spc="0" normalizeH="0" baseline="0" noProof="0" dirty="0">
                <a:ln>
                  <a:noFill/>
                </a:ln>
                <a:solidFill>
                  <a:srgbClr val="1B212C">
                    <a:lumMod val="75000"/>
                    <a:lumOff val="25000"/>
                  </a:srgbClr>
                </a:solidFill>
                <a:effectLst/>
                <a:uLnTx/>
                <a:uFillTx/>
                <a:latin typeface="Times New Roman"/>
                <a:ea typeface="Times New Roman"/>
                <a:cs typeface="Times New Roman"/>
                <a:sym typeface="Times New Roman"/>
              </a:rPr>
              <a:t>BATCH-A18</a:t>
            </a:r>
          </a:p>
          <a:p>
            <a:endParaRPr lang="en-IN" dirty="0"/>
          </a:p>
        </p:txBody>
      </p:sp>
      <p:sp>
        <p:nvSpPr>
          <p:cNvPr id="3" name="TextBox 2">
            <a:extLst>
              <a:ext uri="{FF2B5EF4-FFF2-40B4-BE49-F238E27FC236}">
                <a16:creationId xmlns:a16="http://schemas.microsoft.com/office/drawing/2014/main" id="{9B77944B-0C5C-A636-9E6E-2A822B70F849}"/>
              </a:ext>
            </a:extLst>
          </p:cNvPr>
          <p:cNvSpPr txBox="1"/>
          <p:nvPr/>
        </p:nvSpPr>
        <p:spPr>
          <a:xfrm>
            <a:off x="6185647" y="5342965"/>
            <a:ext cx="530710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200" b="0" i="0" u="none" strike="noStrike" kern="1200" cap="none" spc="0" normalizeH="0" baseline="0" noProof="0" dirty="0">
                <a:ln>
                  <a:noFill/>
                </a:ln>
                <a:solidFill>
                  <a:srgbClr val="82C7A5">
                    <a:lumMod val="75000"/>
                  </a:srgbClr>
                </a:solidFill>
                <a:effectLst/>
                <a:uLnTx/>
                <a:uFillTx/>
                <a:latin typeface="Times New Roman" panose="02020603050405020304" pitchFamily="18" charset="0"/>
                <a:ea typeface="+mn-ea"/>
                <a:cs typeface="Times New Roman" panose="02020603050405020304" pitchFamily="18" charset="0"/>
              </a:rPr>
              <a:t>GUIDED BY : Dr. R. JOSEPHINE LEELA</a:t>
            </a: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367"/>
        <p:cNvGrpSpPr/>
        <p:nvPr/>
      </p:nvGrpSpPr>
      <p:grpSpPr>
        <a:xfrm>
          <a:off x="0" y="0"/>
          <a:ext cx="0" cy="0"/>
          <a:chOff x="0" y="0"/>
          <a:chExt cx="0" cy="0"/>
        </a:xfrm>
      </p:grpSpPr>
      <p:sp>
        <p:nvSpPr>
          <p:cNvPr id="368" name="Google Shape;368;p10"/>
          <p:cNvSpPr txBox="1">
            <a:spLocks noGrp="1"/>
          </p:cNvSpPr>
          <p:nvPr>
            <p:ph type="title"/>
          </p:nvPr>
        </p:nvSpPr>
        <p:spPr>
          <a:xfrm>
            <a:off x="415431" y="148683"/>
            <a:ext cx="11321143" cy="703767"/>
          </a:xfrm>
          <a:prstGeom prst="rect">
            <a:avLst/>
          </a:prstGeom>
          <a:noFill/>
          <a:ln>
            <a:noFill/>
          </a:ln>
        </p:spPr>
        <p:txBody>
          <a:bodyPr spcFirstLastPara="1" wrap="square" lIns="121900" tIns="121900" rIns="121900" bIns="121900" anchor="t" anchorCtr="0">
            <a:noAutofit/>
          </a:bodyPr>
          <a:lstStyle/>
          <a:p>
            <a:pPr algn="ctr"/>
            <a:r>
              <a:rPr lang="en-US" sz="1800" b="1" dirty="0">
                <a:solidFill>
                  <a:srgbClr val="333333"/>
                </a:solidFill>
                <a:latin typeface="Times New Roman" panose="02020603050405020304" pitchFamily="18" charset="0"/>
                <a:cs typeface="Times New Roman" panose="02020603050405020304" pitchFamily="18" charset="0"/>
              </a:rPr>
              <a:t>TITLE</a:t>
            </a:r>
            <a:r>
              <a:rPr lang="en-US" sz="2300" b="1" dirty="0">
                <a:solidFill>
                  <a:srgbClr val="333333"/>
                </a:solidFill>
                <a:latin typeface="Times New Roman" panose="02020603050405020304" pitchFamily="18" charset="0"/>
                <a:cs typeface="Times New Roman" panose="02020603050405020304" pitchFamily="18" charset="0"/>
              </a:rPr>
              <a:t>:</a:t>
            </a:r>
            <a:r>
              <a:rPr lang="en-US" sz="1800" b="0" i="0" u="none" strike="noStrike" dirty="0">
                <a:solidFill>
                  <a:srgbClr val="000000"/>
                </a:solidFill>
                <a:effectLst/>
                <a:latin typeface="Calibri" panose="020F0502020204030204" pitchFamily="34" charset="0"/>
              </a:rPr>
              <a:t> </a:t>
            </a:r>
            <a:r>
              <a:rPr lang="en-US" sz="1800" b="1" i="0" u="none" strike="noStrike" dirty="0">
                <a:solidFill>
                  <a:srgbClr val="000000"/>
                </a:solidFill>
                <a:effectLst/>
                <a:latin typeface="Times New Roman" panose="02020603050405020304" pitchFamily="18" charset="0"/>
                <a:cs typeface="Times New Roman" panose="02020603050405020304" pitchFamily="18" charset="0"/>
              </a:rPr>
              <a:t>FACIAL EMOTION RECOGNITION USING DEEP CONVOLUTIONAL NETWORKS </a:t>
            </a:r>
            <a:endParaRPr sz="2400" b="1" dirty="0">
              <a:latin typeface="Times New Roman" panose="02020603050405020304" pitchFamily="18" charset="0"/>
              <a:cs typeface="Times New Roman" panose="02020603050405020304" pitchFamily="18" charset="0"/>
            </a:endParaRPr>
          </a:p>
        </p:txBody>
      </p:sp>
      <p:sp>
        <p:nvSpPr>
          <p:cNvPr id="369" name="Google Shape;369;p10"/>
          <p:cNvSpPr txBox="1"/>
          <p:nvPr/>
        </p:nvSpPr>
        <p:spPr>
          <a:xfrm>
            <a:off x="197923" y="1591293"/>
            <a:ext cx="11686799" cy="410379"/>
          </a:xfrm>
          <a:prstGeom prst="rect">
            <a:avLst/>
          </a:prstGeom>
          <a:noFill/>
          <a:ln>
            <a:noFill/>
          </a:ln>
        </p:spPr>
        <p:txBody>
          <a:bodyPr spcFirstLastPara="1" wrap="square" lIns="121900" tIns="60933" rIns="121900" bIns="60933" anchor="t" anchorCtr="0">
            <a:spAutoFit/>
          </a:bodyPr>
          <a:lstStyle/>
          <a:p>
            <a:pPr marL="537620" indent="-380990" algn="just">
              <a:buClr>
                <a:srgbClr val="000000"/>
              </a:buClr>
              <a:buSzPts val="1200"/>
              <a:buFont typeface="Noto Sans Symbols"/>
              <a:buChar char="⮚"/>
            </a:pPr>
            <a:endParaRPr sz="1867" dirty="0">
              <a:solidFill>
                <a:srgbClr val="080808"/>
              </a:solidFill>
              <a:latin typeface="Arial"/>
              <a:ea typeface="Arial"/>
              <a:cs typeface="Arial"/>
              <a:sym typeface="Arial"/>
            </a:endParaRPr>
          </a:p>
        </p:txBody>
      </p:sp>
      <p:sp>
        <p:nvSpPr>
          <p:cNvPr id="4" name="TextBox 3">
            <a:extLst>
              <a:ext uri="{FF2B5EF4-FFF2-40B4-BE49-F238E27FC236}">
                <a16:creationId xmlns:a16="http://schemas.microsoft.com/office/drawing/2014/main" id="{86067217-F81D-4CB3-A59F-5CE5DF4C0EE8}"/>
              </a:ext>
            </a:extLst>
          </p:cNvPr>
          <p:cNvSpPr txBox="1"/>
          <p:nvPr/>
        </p:nvSpPr>
        <p:spPr>
          <a:xfrm>
            <a:off x="197923" y="758972"/>
            <a:ext cx="11538651" cy="5632311"/>
          </a:xfrm>
          <a:prstGeom prst="rect">
            <a:avLst/>
          </a:prstGeom>
          <a:noFill/>
        </p:spPr>
        <p:txBody>
          <a:bodyPr wrap="square" rtlCol="0">
            <a:spAutoFit/>
          </a:bodyPr>
          <a:lstStyle/>
          <a:p>
            <a:pPr marL="380981" indent="-380981" algn="just" defTabSz="1219140">
              <a:buSzPts val="1500"/>
              <a:buFont typeface="Noto Sans Symbols"/>
              <a:buChar char="❑"/>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Year : </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Dec. 2017</a:t>
            </a:r>
          </a:p>
          <a:p>
            <a:pPr marL="380981" indent="-380981" algn="just" defTabSz="1219140">
              <a:buSzPts val="1500"/>
              <a:buFont typeface="Noto Sans Symbols"/>
              <a:buChar char="❑"/>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Author : </a:t>
            </a:r>
            <a:r>
              <a:rPr lang="en-IN" sz="2000" dirty="0">
                <a:solidFill>
                  <a:schemeClr val="bg2">
                    <a:lumMod val="10000"/>
                  </a:schemeClr>
                </a:solidFill>
                <a:latin typeface="Times New Roman" panose="02020603050405020304" pitchFamily="18" charset="0"/>
                <a:cs typeface="Times New Roman" panose="02020603050405020304" pitchFamily="18" charset="0"/>
              </a:rPr>
              <a:t>Hossein Khaliliardali, Mostafa Mohammadpour, Seyyed Mohammad. R Hashemi, Mohammad. M AlyanNezhadi</a:t>
            </a:r>
            <a:endPar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marL="380990" indent="-380990" algn="just" defTabSz="1219140">
              <a:buSzPts val="1500"/>
              <a:buFont typeface="Wingdings" panose="05000000000000000000" pitchFamily="2" charset="2"/>
              <a:buChar char="q"/>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Published In: </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I</a:t>
            </a:r>
            <a:r>
              <a:rPr lang="en-US" sz="2000" dirty="0">
                <a:solidFill>
                  <a:schemeClr val="bg2">
                    <a:lumMod val="10000"/>
                  </a:schemeClr>
                </a:solidFill>
                <a:latin typeface="Times New Roman" panose="02020603050405020304" pitchFamily="18" charset="0"/>
                <a:cs typeface="Times New Roman" panose="02020603050405020304" pitchFamily="18" charset="0"/>
              </a:rPr>
              <a:t>EEE 4</a:t>
            </a:r>
            <a:r>
              <a:rPr lang="en-US" sz="2000" baseline="30000" dirty="0">
                <a:solidFill>
                  <a:schemeClr val="bg2">
                    <a:lumMod val="10000"/>
                  </a:schemeClr>
                </a:solidFill>
                <a:latin typeface="Times New Roman" panose="02020603050405020304" pitchFamily="18" charset="0"/>
                <a:cs typeface="Times New Roman" panose="02020603050405020304" pitchFamily="18" charset="0"/>
              </a:rPr>
              <a:t>th</a:t>
            </a:r>
            <a:r>
              <a:rPr lang="en-US" sz="2000" dirty="0">
                <a:solidFill>
                  <a:schemeClr val="bg2">
                    <a:lumMod val="10000"/>
                  </a:schemeClr>
                </a:solidFill>
                <a:latin typeface="Times New Roman" panose="02020603050405020304" pitchFamily="18" charset="0"/>
                <a:cs typeface="Times New Roman" panose="02020603050405020304" pitchFamily="18" charset="0"/>
              </a:rPr>
              <a:t> International Conference on Knowledge-Based Engineering and Innovation(KBEI) </a:t>
            </a:r>
            <a:endPar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marL="380981" indent="-380981" algn="just" defTabSz="1219140">
              <a:buSzPts val="1500"/>
              <a:buFont typeface="Noto Sans Symbols"/>
              <a:buChar char="❑"/>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Methodology Used </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Feature extraction for emotion recognition can be divided into two approaches: Geometric feature-based methods and appearance-based methods ; Emotion recognition methods can be divided into two main groups: First group work on static images and second one work on dynamic image sequences ; image preprocessing methods.</a:t>
            </a:r>
          </a:p>
          <a:p>
            <a:pPr marL="380981" indent="-380981" algn="just" defTabSz="1219140">
              <a:buSzPts val="1500"/>
              <a:buFont typeface="Noto Sans Symbols"/>
              <a:buChar char="❑"/>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Datasets</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a:t>
            </a:r>
            <a:r>
              <a:rPr lang="en-IN" sz="2000" dirty="0">
                <a:solidFill>
                  <a:schemeClr val="bg2">
                    <a:lumMod val="10000"/>
                  </a:schemeClr>
                </a:solidFill>
              </a:rPr>
              <a:t> </a:t>
            </a:r>
            <a:r>
              <a:rPr lang="en-IN" sz="2000" dirty="0">
                <a:solidFill>
                  <a:schemeClr val="bg2">
                    <a:lumMod val="10000"/>
                  </a:schemeClr>
                </a:solidFill>
                <a:latin typeface="Times New Roman" panose="02020603050405020304" pitchFamily="18" charset="0"/>
                <a:cs typeface="Times New Roman" panose="02020603050405020304" pitchFamily="18" charset="0"/>
              </a:rPr>
              <a:t>CK+ dataset ,JAFFE dataset, BU-3DFE</a:t>
            </a:r>
            <a:endPar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marL="380981" indent="-380981" algn="just" defTabSz="1219140">
              <a:buSzPts val="1500"/>
              <a:buFont typeface="Noto Sans Symbols"/>
              <a:buChar char="❑"/>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Observation</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a:t>
            </a:r>
          </a:p>
          <a:p>
            <a:pPr marL="342900" indent="-342900" algn="just" defTabSz="1219140">
              <a:buSzPts val="1500"/>
              <a:buFont typeface="Wingdings" panose="05000000000000000000" pitchFamily="2" charset="2"/>
              <a:buChar char="Ø"/>
            </a:pP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This paper </a:t>
            </a:r>
            <a:r>
              <a:rPr lang="en-US" sz="2000"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presents an emotion recognition system for detecting action units (AUs) which is a coding of facial movements in psychological framework. </a:t>
            </a:r>
          </a:p>
          <a:p>
            <a:pPr marL="342900" indent="-342900" algn="just" defTabSz="1219140">
              <a:buSzPts val="1500"/>
              <a:buFont typeface="Wingdings" panose="05000000000000000000" pitchFamily="2" charset="2"/>
              <a:buChar char="Ø"/>
            </a:pPr>
            <a:r>
              <a:rPr lang="en-US" sz="2000" dirty="0">
                <a:solidFill>
                  <a:schemeClr val="bg2">
                    <a:lumMod val="10000"/>
                  </a:schemeClr>
                </a:solidFill>
                <a:latin typeface="Times New Roman" panose="02020603050405020304" pitchFamily="18" charset="0"/>
                <a:cs typeface="Times New Roman" panose="02020603050405020304" pitchFamily="18" charset="0"/>
              </a:rPr>
              <a:t>A CNN is developed for optimal feature extraction and detecting AUs and by means of detecting seven expressed emotions. The experimental results proven that deep CNNs are able to learn characteristics of facial expression and increase facial emotion recognition accuracy.</a:t>
            </a:r>
          </a:p>
          <a:p>
            <a:pPr marL="342900" indent="-342900" algn="just" defTabSz="1219140">
              <a:buSzPts val="1500"/>
              <a:buFont typeface="Wingdings" panose="05000000000000000000" pitchFamily="2" charset="2"/>
              <a:buChar char="Ø"/>
            </a:pPr>
            <a:r>
              <a:rPr lang="en-US" sz="2000"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The experimental results proven that the Deep CNNs are able to learn characteristics of facial expression and increase facial emotion recognition accuracy.</a:t>
            </a:r>
          </a:p>
          <a:p>
            <a:pPr marL="342900" indent="-342900" algn="just" defTabSz="1219140">
              <a:buSzPts val="1500"/>
              <a:buFont typeface="Wingdings" panose="05000000000000000000" pitchFamily="2" charset="2"/>
              <a:buChar char="q"/>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Pros</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Speed improvement and accuracy of face recognition; </a:t>
            </a: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Cons</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Performance is less.</a:t>
            </a:r>
            <a:endParaRPr lang="en-IN" sz="2000" dirty="0">
              <a:solidFill>
                <a:schemeClr val="bg2">
                  <a:lumMod val="10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35;p15">
            <a:extLst>
              <a:ext uri="{FF2B5EF4-FFF2-40B4-BE49-F238E27FC236}">
                <a16:creationId xmlns:a16="http://schemas.microsoft.com/office/drawing/2014/main" id="{AA78F1B4-EDDE-4742-B3A7-3087B1519F52}"/>
              </a:ext>
            </a:extLst>
          </p:cNvPr>
          <p:cNvSpPr txBox="1">
            <a:spLocks/>
          </p:cNvSpPr>
          <p:nvPr/>
        </p:nvSpPr>
        <p:spPr>
          <a:xfrm>
            <a:off x="685802" y="285751"/>
            <a:ext cx="7686791" cy="218067"/>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buSzPts val="2400"/>
            </a:pPr>
            <a:r>
              <a:rPr lang="en-US" sz="1800" b="1" dirty="0">
                <a:latin typeface="Times New Roman"/>
                <a:ea typeface="Times New Roman"/>
                <a:cs typeface="Times New Roman"/>
                <a:sym typeface="Times New Roman"/>
              </a:rPr>
              <a:t>                         </a:t>
            </a:r>
            <a:r>
              <a:rPr lang="en-US" sz="1800" b="1" u="sng" dirty="0">
                <a:latin typeface="Times New Roman"/>
                <a:ea typeface="Times New Roman"/>
                <a:cs typeface="Times New Roman"/>
                <a:sym typeface="Times New Roman"/>
              </a:rPr>
              <a:t> </a:t>
            </a:r>
            <a:endParaRPr lang="en-US" sz="1800" u="sng" dirty="0">
              <a:solidFill>
                <a:schemeClr val="dk1"/>
              </a:solidFill>
            </a:endParaRPr>
          </a:p>
        </p:txBody>
      </p:sp>
      <p:sp>
        <p:nvSpPr>
          <p:cNvPr id="3" name="Google Shape;336;p15">
            <a:extLst>
              <a:ext uri="{FF2B5EF4-FFF2-40B4-BE49-F238E27FC236}">
                <a16:creationId xmlns:a16="http://schemas.microsoft.com/office/drawing/2014/main" id="{E8B20776-5FC3-4029-9077-D188B837E995}"/>
              </a:ext>
            </a:extLst>
          </p:cNvPr>
          <p:cNvSpPr txBox="1">
            <a:spLocks/>
          </p:cNvSpPr>
          <p:nvPr/>
        </p:nvSpPr>
        <p:spPr>
          <a:xfrm>
            <a:off x="168773" y="1035322"/>
            <a:ext cx="11854457" cy="2962271"/>
          </a:xfrm>
          <a:prstGeom prst="rect">
            <a:avLst/>
          </a:prstGeom>
          <a:noFill/>
          <a:ln>
            <a:noFill/>
          </a:ln>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gn="just">
              <a:lnSpc>
                <a:spcPct val="100000"/>
              </a:lnSpc>
              <a:spcBef>
                <a:spcPts val="0"/>
              </a:spcBef>
              <a:buClr>
                <a:schemeClr val="dk1"/>
              </a:buClr>
              <a:buSzPts val="1500"/>
              <a:buFont typeface="Noto Sans Symbols"/>
              <a:buChar char="❑"/>
            </a:pPr>
            <a:r>
              <a:rPr lang="en-US" sz="1867"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Year</a:t>
            </a: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Oct. 2018</a:t>
            </a:r>
          </a:p>
          <a:p>
            <a:pPr marL="285744" indent="-285744" algn="just">
              <a:lnSpc>
                <a:spcPct val="100000"/>
              </a:lnSpc>
              <a:spcBef>
                <a:spcPts val="0"/>
              </a:spcBef>
              <a:buClr>
                <a:schemeClr val="dk1"/>
              </a:buClr>
              <a:buSzPts val="1500"/>
              <a:buFont typeface="Noto Sans Symbols"/>
              <a:buChar char="❑"/>
            </a:pPr>
            <a:r>
              <a:rPr lang="en-US" sz="1867"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Author</a:t>
            </a: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:Yang-Yen Ou1, Bo-Hao Su,Shih-Pang Tseng, Liu-Yi-Cheng Hsu, Jhing-Fa Wang, Ta-Wen Kuan</a:t>
            </a:r>
          </a:p>
          <a:p>
            <a:pPr marL="285744" indent="-285744" algn="just">
              <a:lnSpc>
                <a:spcPct val="100000"/>
              </a:lnSpc>
              <a:spcBef>
                <a:spcPts val="0"/>
              </a:spcBef>
              <a:buClr>
                <a:srgbClr val="080808"/>
              </a:buClr>
              <a:buSzPts val="1500"/>
              <a:buFont typeface="Noto Sans Symbols"/>
              <a:buChar char="❑"/>
            </a:pPr>
            <a:r>
              <a:rPr lang="en-US" sz="1867"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Published in </a:t>
            </a: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a:t>
            </a:r>
            <a:r>
              <a:rPr lang="fr-FR"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2018 International </a:t>
            </a:r>
            <a:r>
              <a:rPr lang="fr-FR" sz="1867" dirty="0" err="1">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Conference</a:t>
            </a:r>
            <a:r>
              <a:rPr lang="fr-FR"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on Orange Technologies (ICOT)</a:t>
            </a:r>
          </a:p>
          <a:p>
            <a:pPr marL="285744" indent="-285744" algn="just">
              <a:lnSpc>
                <a:spcPct val="100000"/>
              </a:lnSpc>
              <a:spcBef>
                <a:spcPts val="0"/>
              </a:spcBef>
              <a:buClr>
                <a:srgbClr val="080808"/>
              </a:buClr>
              <a:buSzPts val="1500"/>
              <a:buFont typeface="Noto Sans Symbols"/>
              <a:buChar char="❑"/>
            </a:pPr>
            <a:r>
              <a:rPr lang="en-US" sz="1867"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Observation</a:t>
            </a: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a:t>
            </a:r>
            <a:endParaRPr lang="en-US" sz="1867" dirty="0">
              <a:solidFill>
                <a:schemeClr val="bg2">
                  <a:lumMod val="10000"/>
                </a:schemeClr>
              </a:solidFill>
              <a:latin typeface="Times New Roman" panose="02020603050405020304" pitchFamily="18" charset="0"/>
              <a:cs typeface="Times New Roman" panose="02020603050405020304" pitchFamily="18" charset="0"/>
            </a:endParaRPr>
          </a:p>
          <a:p>
            <a:pPr marL="285744" indent="-285744" algn="just">
              <a:lnSpc>
                <a:spcPct val="100000"/>
              </a:lnSpc>
              <a:spcBef>
                <a:spcPts val="0"/>
              </a:spcBef>
              <a:buClr>
                <a:srgbClr val="080808"/>
              </a:buClr>
              <a:buSzPts val="1500"/>
              <a:buFont typeface="Noto Sans Symbols"/>
              <a:buChar char="⮚"/>
            </a:pP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A webcam is used  to capture the image and Then facial image is obtained through high </a:t>
            </a:r>
            <a:r>
              <a:rPr lang="en-US" sz="1867"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performance face detect neural network</a:t>
            </a: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Facial landmarks is used to correct the face. </a:t>
            </a:r>
          </a:p>
          <a:p>
            <a:pPr marL="285744" indent="-285744" algn="just">
              <a:lnSpc>
                <a:spcPct val="100000"/>
              </a:lnSpc>
              <a:spcBef>
                <a:spcPts val="0"/>
              </a:spcBef>
              <a:buClr>
                <a:srgbClr val="080808"/>
              </a:buClr>
              <a:buSzPts val="1500"/>
              <a:buFont typeface="Noto Sans Symbols"/>
              <a:buChar char="⮚"/>
            </a:pP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After that, They input facial image into the multi-person emotion recognition system. In order to improve the accuracy of emotion recognition, a hybrid emotion recognition is proposed based on Convolutional Neural Network. </a:t>
            </a:r>
          </a:p>
          <a:p>
            <a:pPr marL="285744" indent="-285744" algn="just">
              <a:lnSpc>
                <a:spcPct val="100000"/>
              </a:lnSpc>
              <a:spcBef>
                <a:spcPts val="0"/>
              </a:spcBef>
              <a:buClr>
                <a:srgbClr val="080808"/>
              </a:buClr>
              <a:buSzPts val="1500"/>
              <a:buFont typeface="Noto Sans Symbols"/>
              <a:buChar char="⮚"/>
            </a:pP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Microsoft Azure API is used for age and gender recognition</a:t>
            </a:r>
          </a:p>
          <a:p>
            <a:pPr marL="285744" indent="-285744" algn="just">
              <a:lnSpc>
                <a:spcPct val="100000"/>
              </a:lnSpc>
              <a:spcBef>
                <a:spcPts val="0"/>
              </a:spcBef>
              <a:buClr>
                <a:srgbClr val="080808"/>
              </a:buClr>
              <a:buSzPts val="1500"/>
              <a:buFont typeface="Noto Sans Symbols"/>
              <a:buChar char="⮚"/>
            </a:pPr>
            <a:r>
              <a:rPr lang="en-US" sz="1867"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Dataset</a:t>
            </a: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The Facial Expression Recognition plus (FER+) database consists of 4500 images of faces from FER</a:t>
            </a:r>
            <a:endParaRPr lang="en-US" sz="1867" dirty="0">
              <a:solidFill>
                <a:schemeClr val="bg2">
                  <a:lumMod val="10000"/>
                </a:schemeClr>
              </a:solidFill>
              <a:latin typeface="Times New Roman" panose="02020603050405020304" pitchFamily="18" charset="0"/>
              <a:cs typeface="Times New Roman" panose="02020603050405020304" pitchFamily="18" charset="0"/>
            </a:endParaRPr>
          </a:p>
          <a:p>
            <a:pPr marL="285744" indent="-285744" algn="just">
              <a:lnSpc>
                <a:spcPct val="100000"/>
              </a:lnSpc>
              <a:spcBef>
                <a:spcPts val="0"/>
              </a:spcBef>
              <a:buClr>
                <a:srgbClr val="080808"/>
              </a:buClr>
              <a:buSzPts val="1500"/>
              <a:buFont typeface="Noto Sans Symbols"/>
              <a:buChar char="❑"/>
            </a:pPr>
            <a:r>
              <a:rPr lang="en-US" sz="1867"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Result</a:t>
            </a:r>
            <a:r>
              <a:rPr lang="en-US" sz="1867"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a:t>
            </a:r>
            <a:endParaRPr lang="en-US" sz="1867"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algn="just">
              <a:lnSpc>
                <a:spcPct val="100000"/>
              </a:lnSpc>
              <a:spcBef>
                <a:spcPts val="0"/>
              </a:spcBef>
              <a:buClr>
                <a:srgbClr val="080808"/>
              </a:buClr>
              <a:buSzPts val="1500"/>
              <a:buFont typeface="Wingdings" panose="05000000000000000000" pitchFamily="2" charset="2"/>
              <a:buChar char="Ø"/>
            </a:pPr>
            <a:r>
              <a:rPr lang="en-US" sz="1867" dirty="0">
                <a:solidFill>
                  <a:schemeClr val="bg2">
                    <a:lumMod val="10000"/>
                  </a:schemeClr>
                </a:solidFill>
                <a:latin typeface="Times New Roman" panose="02020603050405020304" pitchFamily="18" charset="0"/>
                <a:cs typeface="Times New Roman" panose="02020603050405020304" pitchFamily="18" charset="0"/>
              </a:rPr>
              <a:t>The recognition rate can achieve 86.14% for facial expression.</a:t>
            </a:r>
          </a:p>
        </p:txBody>
      </p:sp>
      <p:sp>
        <p:nvSpPr>
          <p:cNvPr id="4" name="Google Shape;337;p15">
            <a:extLst>
              <a:ext uri="{FF2B5EF4-FFF2-40B4-BE49-F238E27FC236}">
                <a16:creationId xmlns:a16="http://schemas.microsoft.com/office/drawing/2014/main" id="{810047FE-1CD0-4869-BBC5-FC1E6898C154}"/>
              </a:ext>
            </a:extLst>
          </p:cNvPr>
          <p:cNvSpPr txBox="1"/>
          <p:nvPr/>
        </p:nvSpPr>
        <p:spPr>
          <a:xfrm>
            <a:off x="506506" y="220108"/>
            <a:ext cx="11178988" cy="892512"/>
          </a:xfrm>
          <a:prstGeom prst="rect">
            <a:avLst/>
          </a:prstGeom>
          <a:noFill/>
          <a:ln>
            <a:noFill/>
          </a:ln>
        </p:spPr>
        <p:txBody>
          <a:bodyPr spcFirstLastPara="1" wrap="square" lIns="91425" tIns="45700" rIns="91425" bIns="45700" anchor="t" anchorCtr="0">
            <a:spAutoFit/>
          </a:bodyPr>
          <a:lstStyle/>
          <a:p>
            <a:pPr algn="ctr"/>
            <a:r>
              <a:rPr lang="en-US" b="1" dirty="0">
                <a:solidFill>
                  <a:schemeClr val="dk1"/>
                </a:solidFill>
                <a:latin typeface="Times New Roman"/>
                <a:ea typeface="Times New Roman"/>
                <a:cs typeface="Times New Roman"/>
                <a:sym typeface="Times New Roman"/>
              </a:rPr>
              <a:t>TITLE</a:t>
            </a:r>
            <a:r>
              <a:rPr lang="en-US" sz="2000" b="1" dirty="0">
                <a:solidFill>
                  <a:schemeClr val="dk1"/>
                </a:solidFill>
                <a:latin typeface="Times New Roman"/>
                <a:ea typeface="Times New Roman"/>
                <a:cs typeface="Times New Roman"/>
                <a:sym typeface="Times New Roman"/>
              </a:rPr>
              <a:t>:</a:t>
            </a:r>
            <a:r>
              <a:rPr lang="en-US" sz="1800" b="0" i="0" u="none" strike="noStrike" dirty="0">
                <a:solidFill>
                  <a:srgbClr val="000000"/>
                </a:solidFill>
                <a:effectLst/>
                <a:latin typeface="Calibri" panose="020F0502020204030204" pitchFamily="34" charset="0"/>
              </a:rPr>
              <a:t> </a:t>
            </a:r>
            <a:r>
              <a:rPr lang="en-US" b="1" i="0" u="none" strike="noStrike" dirty="0">
                <a:solidFill>
                  <a:srgbClr val="000000"/>
                </a:solidFill>
                <a:effectLst/>
                <a:latin typeface="Times New Roman" panose="02020603050405020304" pitchFamily="18" charset="0"/>
                <a:cs typeface="Times New Roman" panose="02020603050405020304" pitchFamily="18" charset="0"/>
              </a:rPr>
              <a:t>EFFICIENT EMOTION RECOGNITION BASED ON HYBRID EMOTION RECOGNITION NEURAL NETWORK</a:t>
            </a:r>
            <a:r>
              <a:rPr lang="en-US" b="1" dirty="0">
                <a:latin typeface="Times New Roman" panose="02020603050405020304" pitchFamily="18" charset="0"/>
                <a:cs typeface="Times New Roman" panose="02020603050405020304" pitchFamily="18" charset="0"/>
              </a:rPr>
              <a:t> </a:t>
            </a:r>
            <a:endParaRPr b="1" dirty="0">
              <a:latin typeface="Times New Roman" panose="02020603050405020304" pitchFamily="18" charset="0"/>
              <a:cs typeface="Times New Roman" panose="02020603050405020304" pitchFamily="18" charset="0"/>
            </a:endParaRPr>
          </a:p>
          <a:p>
            <a:pPr algn="ctr"/>
            <a:endParaRPr sz="1400" dirty="0"/>
          </a:p>
        </p:txBody>
      </p:sp>
      <p:pic>
        <p:nvPicPr>
          <p:cNvPr id="7" name="Picture 6">
            <a:extLst>
              <a:ext uri="{FF2B5EF4-FFF2-40B4-BE49-F238E27FC236}">
                <a16:creationId xmlns:a16="http://schemas.microsoft.com/office/drawing/2014/main" id="{B4E0F164-CC98-443F-8ADE-1AEA149894B2}"/>
              </a:ext>
            </a:extLst>
          </p:cNvPr>
          <p:cNvPicPr>
            <a:picLocks noChangeAspect="1"/>
          </p:cNvPicPr>
          <p:nvPr/>
        </p:nvPicPr>
        <p:blipFill>
          <a:blip r:embed="rId2"/>
          <a:stretch>
            <a:fillRect/>
          </a:stretch>
        </p:blipFill>
        <p:spPr>
          <a:xfrm>
            <a:off x="6506157" y="4898429"/>
            <a:ext cx="5000044" cy="1644451"/>
          </a:xfrm>
          <a:prstGeom prst="rect">
            <a:avLst/>
          </a:prstGeom>
        </p:spPr>
      </p:pic>
      <p:sp>
        <p:nvSpPr>
          <p:cNvPr id="9" name="TextBox 8">
            <a:extLst>
              <a:ext uri="{FF2B5EF4-FFF2-40B4-BE49-F238E27FC236}">
                <a16:creationId xmlns:a16="http://schemas.microsoft.com/office/drawing/2014/main" id="{E5719FFE-296B-4930-8A27-F04EBE5C1C14}"/>
              </a:ext>
            </a:extLst>
          </p:cNvPr>
          <p:cNvSpPr txBox="1"/>
          <p:nvPr/>
        </p:nvSpPr>
        <p:spPr>
          <a:xfrm>
            <a:off x="6648451" y="4529098"/>
            <a:ext cx="6093619" cy="307777"/>
          </a:xfrm>
          <a:prstGeom prst="rect">
            <a:avLst/>
          </a:prstGeom>
          <a:noFill/>
        </p:spPr>
        <p:txBody>
          <a:bodyPr wrap="square">
            <a:spAutoFit/>
          </a:bodyPr>
          <a:lstStyle/>
          <a:p>
            <a:r>
              <a:rPr lang="en-US" sz="1400" b="1" dirty="0"/>
              <a:t>CONFUSION MATRIX OF EMOTION ONLINE TEST</a:t>
            </a:r>
            <a:endParaRPr lang="en-IN" sz="1400" b="1" dirty="0"/>
          </a:p>
        </p:txBody>
      </p:sp>
    </p:spTree>
    <p:extLst>
      <p:ext uri="{BB962C8B-B14F-4D97-AF65-F5344CB8AC3E}">
        <p14:creationId xmlns:p14="http://schemas.microsoft.com/office/powerpoint/2010/main" val="392860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35;p15">
            <a:extLst>
              <a:ext uri="{FF2B5EF4-FFF2-40B4-BE49-F238E27FC236}">
                <a16:creationId xmlns:a16="http://schemas.microsoft.com/office/drawing/2014/main" id="{AE9EE143-920B-8DF9-86CA-C3D6004F37B8}"/>
              </a:ext>
            </a:extLst>
          </p:cNvPr>
          <p:cNvSpPr txBox="1">
            <a:spLocks/>
          </p:cNvSpPr>
          <p:nvPr/>
        </p:nvSpPr>
        <p:spPr>
          <a:xfrm>
            <a:off x="1800237" y="1266201"/>
            <a:ext cx="7633547" cy="252029"/>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buSzPts val="2400"/>
            </a:pPr>
            <a:r>
              <a:rPr lang="en-US" sz="1800" b="1" dirty="0">
                <a:latin typeface="Times New Roman"/>
                <a:ea typeface="Times New Roman"/>
                <a:cs typeface="Times New Roman"/>
                <a:sym typeface="Times New Roman"/>
              </a:rPr>
              <a:t>                         </a:t>
            </a:r>
            <a:r>
              <a:rPr lang="en-US" sz="1800" b="1" u="sng" dirty="0">
                <a:latin typeface="Times New Roman"/>
                <a:ea typeface="Times New Roman"/>
                <a:cs typeface="Times New Roman"/>
                <a:sym typeface="Times New Roman"/>
              </a:rPr>
              <a:t> </a:t>
            </a:r>
            <a:endParaRPr lang="en-US" sz="1800" u="sng" dirty="0">
              <a:solidFill>
                <a:schemeClr val="dk1"/>
              </a:solidFill>
            </a:endParaRPr>
          </a:p>
        </p:txBody>
      </p:sp>
      <p:sp>
        <p:nvSpPr>
          <p:cNvPr id="3" name="Google Shape;336;p15">
            <a:extLst>
              <a:ext uri="{FF2B5EF4-FFF2-40B4-BE49-F238E27FC236}">
                <a16:creationId xmlns:a16="http://schemas.microsoft.com/office/drawing/2014/main" id="{9EC4C4CD-3164-AC2C-A389-05EF21506AB6}"/>
              </a:ext>
            </a:extLst>
          </p:cNvPr>
          <p:cNvSpPr txBox="1">
            <a:spLocks/>
          </p:cNvSpPr>
          <p:nvPr/>
        </p:nvSpPr>
        <p:spPr>
          <a:xfrm>
            <a:off x="181563" y="1022107"/>
            <a:ext cx="10870893" cy="4824216"/>
          </a:xfrm>
          <a:prstGeom prst="rect">
            <a:avLst/>
          </a:prstGeom>
          <a:noFill/>
          <a:ln>
            <a:noFill/>
          </a:ln>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00000"/>
              </a:lnSpc>
              <a:spcBef>
                <a:spcPts val="0"/>
              </a:spcBef>
              <a:buClr>
                <a:schemeClr val="dk1"/>
              </a:buClr>
              <a:buSzPts val="1500"/>
              <a:buFont typeface="Noto Sans Symbols"/>
              <a:buChar char="❑"/>
            </a:pPr>
            <a:r>
              <a:rPr lang="en-US" sz="2000" b="1" dirty="0">
                <a:solidFill>
                  <a:schemeClr val="dk1"/>
                </a:solidFill>
                <a:latin typeface="Times New Roman" panose="02020603050405020304" pitchFamily="18" charset="0"/>
                <a:ea typeface="Times New Roman"/>
                <a:cs typeface="Times New Roman" panose="02020603050405020304" pitchFamily="18" charset="0"/>
                <a:sym typeface="Times New Roman"/>
              </a:rPr>
              <a:t>Year</a:t>
            </a: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January 2020</a:t>
            </a:r>
          </a:p>
          <a:p>
            <a:pPr marL="285750" indent="-285750" algn="just">
              <a:lnSpc>
                <a:spcPct val="100000"/>
              </a:lnSpc>
              <a:spcBef>
                <a:spcPts val="0"/>
              </a:spcBef>
              <a:buClr>
                <a:schemeClr val="dk1"/>
              </a:buClr>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Author</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a:t>
            </a:r>
            <a:r>
              <a:rPr lang="sv-SE" sz="2000" dirty="0">
                <a:solidFill>
                  <a:srgbClr val="080808"/>
                </a:solidFill>
                <a:latin typeface="Times New Roman" panose="02020603050405020304" pitchFamily="18" charset="0"/>
                <a:ea typeface="Times New Roman"/>
                <a:cs typeface="Times New Roman" panose="02020603050405020304" pitchFamily="18" charset="0"/>
                <a:sym typeface="Times New Roman"/>
              </a:rPr>
              <a:t>D. Ram Kiran, K. Vinay Kumar, T. Kalyan, K. Ch. Kavya, K. Sarat Kumar</a:t>
            </a:r>
            <a:endPar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endParaRPr>
          </a:p>
          <a:p>
            <a:pPr marL="285750" indent="-285750" algn="just">
              <a:lnSpc>
                <a:spcPct val="100000"/>
              </a:lnSpc>
              <a:spcBef>
                <a:spcPts val="0"/>
              </a:spcBef>
              <a:buClr>
                <a:srgbClr val="080808"/>
              </a:buClr>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Published in </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International Journal of Recent Technology and Engineering (IJRTE) Volume-8 Issue5</a:t>
            </a:r>
          </a:p>
          <a:p>
            <a:pPr marL="285750" indent="-285750" algn="just">
              <a:lnSpc>
                <a:spcPct val="100000"/>
              </a:lnSpc>
              <a:spcBef>
                <a:spcPts val="0"/>
              </a:spcBef>
              <a:buClr>
                <a:srgbClr val="080808"/>
              </a:buClr>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Observation</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a:t>
            </a:r>
            <a:endParaRPr lang="en-US" sz="2000" dirty="0">
              <a:latin typeface="Times New Roman" panose="02020603050405020304" pitchFamily="18" charset="0"/>
              <a:cs typeface="Times New Roman" panose="02020603050405020304" pitchFamily="18" charset="0"/>
            </a:endParaRPr>
          </a:p>
          <a:p>
            <a:pPr marL="285750" indent="-285750" algn="just">
              <a:lnSpc>
                <a:spcPct val="100000"/>
              </a:lnSpc>
              <a:spcBef>
                <a:spcPts val="0"/>
              </a:spcBef>
              <a:buClr>
                <a:srgbClr val="080808"/>
              </a:buClr>
              <a:buSzPts val="1500"/>
              <a:buFont typeface="Noto Sans Symbols"/>
              <a:buChar char="⮚"/>
            </a:pP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Face detection is executed utilizing skin color detection and division. </a:t>
            </a:r>
          </a:p>
          <a:p>
            <a:pPr marL="285750" indent="-285750" algn="just">
              <a:lnSpc>
                <a:spcPct val="100000"/>
              </a:lnSpc>
              <a:spcBef>
                <a:spcPts val="0"/>
              </a:spcBef>
              <a:buClr>
                <a:srgbClr val="080808"/>
              </a:buClr>
              <a:buSzPts val="1500"/>
              <a:buFont typeface="Noto Sans Symbols"/>
              <a:buChar char="⮚"/>
            </a:pP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Predefined packages in python like Keras, OpenCV and Face Detection module are discussed in detail and also used.</a:t>
            </a:r>
            <a:endParaRPr lang="en-US" sz="2000" dirty="0">
              <a:latin typeface="Times New Roman" panose="02020603050405020304" pitchFamily="18" charset="0"/>
              <a:cs typeface="Times New Roman" panose="02020603050405020304" pitchFamily="18" charset="0"/>
            </a:endParaRPr>
          </a:p>
          <a:p>
            <a:pPr marL="285750" indent="-285750" algn="just">
              <a:lnSpc>
                <a:spcPct val="100000"/>
              </a:lnSpc>
              <a:spcBef>
                <a:spcPts val="0"/>
              </a:spcBef>
              <a:buClr>
                <a:srgbClr val="080808"/>
              </a:buClr>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Dataset</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The FER2013 collection consists of the grey scale </a:t>
            </a:r>
          </a:p>
          <a:p>
            <a:pPr marL="0" indent="0" algn="just">
              <a:lnSpc>
                <a:spcPct val="100000"/>
              </a:lnSpc>
              <a:spcBef>
                <a:spcPts val="0"/>
              </a:spcBef>
              <a:buClr>
                <a:srgbClr val="080808"/>
              </a:buClr>
              <a:buSzPts val="1500"/>
              <a:buNone/>
            </a:pP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images of size 48 x 48  </a:t>
            </a:r>
          </a:p>
          <a:p>
            <a:pPr marL="285750" indent="-285750" algn="just">
              <a:lnSpc>
                <a:spcPct val="100000"/>
              </a:lnSpc>
              <a:spcBef>
                <a:spcPts val="0"/>
              </a:spcBef>
              <a:buClr>
                <a:srgbClr val="080808"/>
              </a:buClr>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Pros:</a:t>
            </a:r>
          </a:p>
          <a:p>
            <a:pPr algn="just">
              <a:lnSpc>
                <a:spcPct val="100000"/>
              </a:lnSpc>
              <a:spcBef>
                <a:spcPts val="0"/>
              </a:spcBef>
              <a:buClr>
                <a:srgbClr val="080808"/>
              </a:buClr>
              <a:buSzPts val="1500"/>
              <a:buFont typeface="Wingdings" panose="05000000000000000000" pitchFamily="2" charset="2"/>
              <a:buChar char="Ø"/>
            </a:pP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simplicity</a:t>
            </a:r>
          </a:p>
          <a:p>
            <a:pPr marL="285750" indent="-285750" algn="just">
              <a:lnSpc>
                <a:spcPct val="100000"/>
              </a:lnSpc>
              <a:spcBef>
                <a:spcPts val="0"/>
              </a:spcBef>
              <a:buClr>
                <a:srgbClr val="080808"/>
              </a:buClr>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Cons:</a:t>
            </a:r>
            <a:endPar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endParaRPr>
          </a:p>
          <a:p>
            <a:pPr algn="just">
              <a:lnSpc>
                <a:spcPct val="100000"/>
              </a:lnSpc>
              <a:spcBef>
                <a:spcPts val="0"/>
              </a:spcBef>
              <a:buClr>
                <a:srgbClr val="080808"/>
              </a:buClr>
              <a:buSzPts val="1500"/>
              <a:buFont typeface="Wingdings" panose="05000000000000000000" pitchFamily="2" charset="2"/>
              <a:buChar char="Ø"/>
            </a:pP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The accuracy can be increased by increasing the samples in the </a:t>
            </a:r>
          </a:p>
          <a:p>
            <a:pPr marL="0" indent="0" algn="just">
              <a:lnSpc>
                <a:spcPct val="100000"/>
              </a:lnSpc>
              <a:spcBef>
                <a:spcPts val="0"/>
              </a:spcBef>
              <a:buClr>
                <a:srgbClr val="080808"/>
              </a:buClr>
              <a:buSzPts val="1500"/>
              <a:buNone/>
            </a:pP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dataset</a:t>
            </a:r>
          </a:p>
          <a:p>
            <a:pPr marL="0" indent="0" algn="just">
              <a:lnSpc>
                <a:spcPct val="100000"/>
              </a:lnSpc>
              <a:spcBef>
                <a:spcPts val="0"/>
              </a:spcBef>
              <a:buClr>
                <a:srgbClr val="080808"/>
              </a:buClr>
              <a:buSzPts val="1500"/>
              <a:buNone/>
            </a:pPr>
            <a:endParaRPr lang="en-US" sz="1800" dirty="0">
              <a:latin typeface="Times New Roman" panose="02020603050405020304" pitchFamily="18" charset="0"/>
              <a:cs typeface="Times New Roman" panose="02020603050405020304" pitchFamily="18" charset="0"/>
            </a:endParaRPr>
          </a:p>
        </p:txBody>
      </p:sp>
      <p:sp>
        <p:nvSpPr>
          <p:cNvPr id="4" name="Google Shape;337;p15">
            <a:extLst>
              <a:ext uri="{FF2B5EF4-FFF2-40B4-BE49-F238E27FC236}">
                <a16:creationId xmlns:a16="http://schemas.microsoft.com/office/drawing/2014/main" id="{C27F7EAB-FDA6-FB40-39F1-5E47AF48B14D}"/>
              </a:ext>
            </a:extLst>
          </p:cNvPr>
          <p:cNvSpPr txBox="1"/>
          <p:nvPr/>
        </p:nvSpPr>
        <p:spPr>
          <a:xfrm>
            <a:off x="457199" y="176258"/>
            <a:ext cx="11651849"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TITLE:</a:t>
            </a:r>
            <a:r>
              <a:rPr lang="en-IN" b="1" i="0" u="none" strike="noStrike" dirty="0">
                <a:solidFill>
                  <a:srgbClr val="000000"/>
                </a:solidFill>
                <a:effectLst/>
                <a:latin typeface="Times New Roman" panose="02020603050405020304" pitchFamily="18" charset="0"/>
                <a:cs typeface="Times New Roman" panose="02020603050405020304" pitchFamily="18" charset="0"/>
              </a:rPr>
              <a:t>FACIAL EXPRESSION DETECTION USING ARTIFICIAL INTELLIGENCE</a:t>
            </a:r>
            <a:r>
              <a:rPr lang="en-IN" b="1" dirty="0">
                <a:latin typeface="Times New Roman" panose="02020603050405020304" pitchFamily="18" charset="0"/>
                <a:cs typeface="Times New Roman" panose="02020603050405020304" pitchFamily="18" charset="0"/>
              </a:rPr>
              <a:t> </a:t>
            </a:r>
            <a:endParaRPr b="1"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8" name="Picture 7">
            <a:extLst>
              <a:ext uri="{FF2B5EF4-FFF2-40B4-BE49-F238E27FC236}">
                <a16:creationId xmlns:a16="http://schemas.microsoft.com/office/drawing/2014/main" id="{208257F3-53ED-D1B7-33B6-664530644121}"/>
              </a:ext>
            </a:extLst>
          </p:cNvPr>
          <p:cNvPicPr>
            <a:picLocks noChangeAspect="1"/>
          </p:cNvPicPr>
          <p:nvPr/>
        </p:nvPicPr>
        <p:blipFill>
          <a:blip r:embed="rId2"/>
          <a:stretch>
            <a:fillRect/>
          </a:stretch>
        </p:blipFill>
        <p:spPr>
          <a:xfrm>
            <a:off x="6990510" y="3298048"/>
            <a:ext cx="4886548" cy="3037331"/>
          </a:xfrm>
          <a:prstGeom prst="rect">
            <a:avLst/>
          </a:prstGeom>
        </p:spPr>
      </p:pic>
    </p:spTree>
    <p:extLst>
      <p:ext uri="{BB962C8B-B14F-4D97-AF65-F5344CB8AC3E}">
        <p14:creationId xmlns:p14="http://schemas.microsoft.com/office/powerpoint/2010/main" val="3058884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355"/>
        <p:cNvGrpSpPr/>
        <p:nvPr/>
      </p:nvGrpSpPr>
      <p:grpSpPr>
        <a:xfrm>
          <a:off x="0" y="0"/>
          <a:ext cx="0" cy="0"/>
          <a:chOff x="0" y="0"/>
          <a:chExt cx="0" cy="0"/>
        </a:xfrm>
      </p:grpSpPr>
      <p:sp>
        <p:nvSpPr>
          <p:cNvPr id="356" name="Google Shape;356;p8"/>
          <p:cNvSpPr txBox="1">
            <a:spLocks noGrp="1"/>
          </p:cNvSpPr>
          <p:nvPr>
            <p:ph type="title"/>
          </p:nvPr>
        </p:nvSpPr>
        <p:spPr>
          <a:xfrm>
            <a:off x="403722" y="168508"/>
            <a:ext cx="11362055" cy="862361"/>
          </a:xfrm>
          <a:prstGeom prst="rect">
            <a:avLst/>
          </a:prstGeom>
          <a:noFill/>
          <a:ln>
            <a:noFill/>
          </a:ln>
        </p:spPr>
        <p:txBody>
          <a:bodyPr spcFirstLastPara="1" wrap="square" lIns="121900" tIns="121900" rIns="121900" bIns="121900" anchor="t" anchorCtr="0">
            <a:noAutofit/>
          </a:bodyPr>
          <a:lstStyle/>
          <a:p>
            <a:pPr algn="ctr"/>
            <a:r>
              <a:rPr lang="en-US" sz="18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TITLE</a:t>
            </a:r>
            <a:r>
              <a:rPr lang="en-US" sz="2133"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a:t>
            </a:r>
            <a:r>
              <a:rPr lang="en-IN" sz="1800" b="1" i="0" u="none" strike="noStrike" dirty="0">
                <a:solidFill>
                  <a:srgbClr val="161616"/>
                </a:solidFill>
                <a:effectLst/>
                <a:latin typeface="Times New Roman" panose="02020603050405020304" pitchFamily="18" charset="0"/>
              </a:rPr>
              <a:t> FACIAL EXPRESSION RECOGNITION IN VIDEOS</a:t>
            </a:r>
            <a:r>
              <a:rPr lang="en-IN" sz="1400" dirty="0"/>
              <a:t> </a:t>
            </a:r>
            <a:br>
              <a:rPr lang="en-IN" sz="1400" dirty="0"/>
            </a:br>
            <a:r>
              <a:rPr lang="en-US" sz="1800" b="1" i="0" u="none" strike="noStrike" dirty="0">
                <a:solidFill>
                  <a:srgbClr val="161616"/>
                </a:solidFill>
                <a:effectLst/>
                <a:latin typeface="Times New Roman" panose="02020603050405020304" pitchFamily="18" charset="0"/>
              </a:rPr>
              <a:t>AN CNN-LSTM BASED MODEL FOR VIDEO CLASSIFICATION</a:t>
            </a:r>
            <a:endParaRPr sz="2133"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357" name="Google Shape;357;p8"/>
          <p:cNvSpPr txBox="1"/>
          <p:nvPr/>
        </p:nvSpPr>
        <p:spPr>
          <a:xfrm>
            <a:off x="245823" y="1262389"/>
            <a:ext cx="11362055" cy="4739705"/>
          </a:xfrm>
          <a:prstGeom prst="rect">
            <a:avLst/>
          </a:prstGeom>
          <a:noFill/>
          <a:ln>
            <a:noFill/>
          </a:ln>
        </p:spPr>
        <p:txBody>
          <a:bodyPr spcFirstLastPara="1" wrap="square" lIns="121900" tIns="60933" rIns="121900" bIns="60933" anchor="t" anchorCtr="0">
            <a:spAutoFit/>
          </a:bodyPr>
          <a:lstStyle/>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Year : </a:t>
            </a:r>
            <a:r>
              <a:rPr lang="en-IN" sz="2000" dirty="0">
                <a:solidFill>
                  <a:srgbClr val="333333"/>
                </a:solidFill>
                <a:latin typeface="Times New Roman" panose="02020603050405020304" pitchFamily="18" charset="0"/>
                <a:cs typeface="Times New Roman" panose="02020603050405020304" pitchFamily="18" charset="0"/>
              </a:rPr>
              <a:t>Jan. 2020 </a:t>
            </a: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Author : </a:t>
            </a:r>
            <a:r>
              <a:rPr lang="en-IN" sz="2000" dirty="0">
                <a:latin typeface="Times New Roman" panose="02020603050405020304" pitchFamily="18" charset="0"/>
                <a:cs typeface="Times New Roman" panose="02020603050405020304" pitchFamily="18" charset="0"/>
              </a:rPr>
              <a:t>Muhammad Abdullah , Mobeen Ahmad , Dongil Han </a:t>
            </a: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Published In :  </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2020 International Conference on Electronics, Information, and Communication (ICEIC)</a:t>
            </a: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Methodology Used </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CNN-RNN or CRNN system.</a:t>
            </a: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Datasets</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RAVDESS video dataset [</a:t>
            </a:r>
            <a:r>
              <a:rPr lang="en-IN" sz="2000" dirty="0">
                <a:effectLst/>
                <a:latin typeface="Times New Roman" panose="02020603050405020304" pitchFamily="18" charset="0"/>
                <a:ea typeface="Calibri" panose="020F0502020204030204" pitchFamily="34" charset="0"/>
              </a:rPr>
              <a:t>The Ryerson Audio-Visual Database of Emotional Speech and Song]</a:t>
            </a:r>
            <a:endParaRPr lang="en-US" sz="2000" dirty="0">
              <a:latin typeface="Times New Roman" panose="02020603050405020304" pitchFamily="18" charset="0"/>
              <a:cs typeface="Times New Roman" panose="02020603050405020304" pitchFamily="18" charset="0"/>
            </a:endParaRP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Observation</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a:t>
            </a:r>
            <a:endParaRPr lang="en-US" sz="2000" dirty="0">
              <a:latin typeface="Times New Roman" panose="02020603050405020304" pitchFamily="18" charset="0"/>
              <a:cs typeface="Times New Roman" panose="02020603050405020304" pitchFamily="18" charset="0"/>
            </a:endParaRPr>
          </a:p>
          <a:p>
            <a:pPr marL="380981" indent="-380981" algn="just" defTabSz="1219140">
              <a:buSzPts val="1500"/>
              <a:buFont typeface="Noto Sans Symbols"/>
              <a:buChar char="⮚"/>
            </a:pP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In this paper, they proposed using a well-trained CNN followed by RNN is equally effective for Video Facial Expression Recognition as for other similar tasks e.g. Action Recognition. </a:t>
            </a:r>
          </a:p>
          <a:p>
            <a:pPr marL="380981" indent="-380981" algn="just" defTabSz="1219140">
              <a:buSzPts val="1500"/>
              <a:buFont typeface="Noto Sans Symbols"/>
              <a:buChar char="⮚"/>
            </a:pP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Testing a simple, single layer LSTM to learn the temporal features from stacked spatial features extracted by a CNN for each video.</a:t>
            </a:r>
          </a:p>
          <a:p>
            <a:pPr marL="380981" indent="-380981" algn="just" defTabSz="1219140">
              <a:buSzPts val="1500"/>
              <a:buFont typeface="Noto Sans Symbols"/>
              <a:buChar char="⮚"/>
            </a:pP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This single layer LSTM network demonstrated very good performance on extracted feature sequences.</a:t>
            </a:r>
          </a:p>
          <a:p>
            <a:pPr marL="380981" indent="-380981" algn="just" defTabSz="1219140">
              <a:buSzPts val="1500"/>
              <a:buFont typeface="Noto Sans Symbols"/>
              <a:buChar char="⮚"/>
            </a:pP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To validate our system only for visual facial expression analysis, so we used the data in video-only mode to validate our proposed method(</a:t>
            </a:r>
            <a:r>
              <a:rPr lang="en-US" sz="19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RAVDESS DATASET)</a:t>
            </a:r>
          </a:p>
          <a:p>
            <a:pPr marL="380990" indent="-380990" algn="just" defTabSz="1219140">
              <a:buSzPts val="1500"/>
              <a:buFont typeface="Wingdings" panose="05000000000000000000" pitchFamily="2" charset="2"/>
              <a:buChar char="q"/>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Pros</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Outperforms many state-of-the-art appearance-based feature extraction techniques; </a:t>
            </a:r>
          </a:p>
          <a:p>
            <a:pPr marL="380990" indent="-380990" algn="just" defTabSz="1219140">
              <a:buSzPts val="1500"/>
              <a:buFont typeface="Wingdings" panose="05000000000000000000" pitchFamily="2" charset="2"/>
              <a:buChar char="q"/>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Cons</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Needs to improve accuracy performance</a:t>
            </a:r>
          </a:p>
        </p:txBody>
      </p:sp>
    </p:spTree>
    <p:extLst>
      <p:ext uri="{BB962C8B-B14F-4D97-AF65-F5344CB8AC3E}">
        <p14:creationId xmlns:p14="http://schemas.microsoft.com/office/powerpoint/2010/main" val="42757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355"/>
        <p:cNvGrpSpPr/>
        <p:nvPr/>
      </p:nvGrpSpPr>
      <p:grpSpPr>
        <a:xfrm>
          <a:off x="0" y="0"/>
          <a:ext cx="0" cy="0"/>
          <a:chOff x="0" y="0"/>
          <a:chExt cx="0" cy="0"/>
        </a:xfrm>
      </p:grpSpPr>
      <p:sp>
        <p:nvSpPr>
          <p:cNvPr id="356" name="Google Shape;356;p8"/>
          <p:cNvSpPr txBox="1">
            <a:spLocks noGrp="1"/>
          </p:cNvSpPr>
          <p:nvPr>
            <p:ph type="title"/>
          </p:nvPr>
        </p:nvSpPr>
        <p:spPr>
          <a:xfrm>
            <a:off x="442525" y="327490"/>
            <a:ext cx="11244651" cy="658421"/>
          </a:xfrm>
          <a:prstGeom prst="rect">
            <a:avLst/>
          </a:prstGeom>
          <a:noFill/>
          <a:ln>
            <a:noFill/>
          </a:ln>
        </p:spPr>
        <p:txBody>
          <a:bodyPr spcFirstLastPara="1" wrap="square" lIns="121900" tIns="121900" rIns="121900" bIns="121900" anchor="t" anchorCtr="0">
            <a:noAutofit/>
          </a:bodyPr>
          <a:lstStyle/>
          <a:p>
            <a:pPr algn="ctr"/>
            <a:r>
              <a:rPr lang="en-US" sz="18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TITLE:</a:t>
            </a:r>
            <a:r>
              <a:rPr lang="en-US" sz="1800" b="1" i="0" u="none" strike="noStrike" dirty="0">
                <a:solidFill>
                  <a:srgbClr val="000000"/>
                </a:solidFill>
                <a:effectLst/>
                <a:latin typeface="Times New Roman" panose="02020603050405020304" pitchFamily="18" charset="0"/>
                <a:cs typeface="Times New Roman" panose="02020603050405020304" pitchFamily="18" charset="0"/>
              </a:rPr>
              <a:t> FACE RECOGNITION FROM VIDEO USING DEEP LEARNING</a:t>
            </a:r>
            <a:r>
              <a:rPr lang="en-US" sz="1800" b="1" dirty="0">
                <a:latin typeface="Times New Roman" panose="02020603050405020304" pitchFamily="18" charset="0"/>
                <a:cs typeface="Times New Roman" panose="02020603050405020304" pitchFamily="18" charset="0"/>
              </a:rPr>
              <a:t> </a:t>
            </a:r>
            <a:endParaRPr sz="18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357" name="Google Shape;357;p8"/>
          <p:cNvSpPr txBox="1"/>
          <p:nvPr/>
        </p:nvSpPr>
        <p:spPr>
          <a:xfrm>
            <a:off x="218069" y="985911"/>
            <a:ext cx="11876793" cy="5457914"/>
          </a:xfrm>
          <a:prstGeom prst="rect">
            <a:avLst/>
          </a:prstGeom>
          <a:noFill/>
          <a:ln>
            <a:noFill/>
          </a:ln>
        </p:spPr>
        <p:txBody>
          <a:bodyPr spcFirstLastPara="1" wrap="square" lIns="121900" tIns="60933" rIns="121900" bIns="60933" anchor="t" anchorCtr="0">
            <a:spAutoFit/>
          </a:bodyPr>
          <a:lstStyle/>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Year : </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June 2020</a:t>
            </a: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Author :</a:t>
            </a:r>
            <a:r>
              <a:rPr lang="en-IN" sz="2000" dirty="0">
                <a:latin typeface="Times New Roman" panose="02020603050405020304" pitchFamily="18" charset="0"/>
                <a:cs typeface="Times New Roman" panose="02020603050405020304" pitchFamily="18" charset="0"/>
              </a:rPr>
              <a:t>Saibal Manna , Sushil Ghildiyal , Kishankumar Bhimani </a:t>
            </a:r>
            <a:endPar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endParaRP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Published In : </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2020 5th International Conference on Communication </a:t>
            </a:r>
          </a:p>
          <a:p>
            <a:pPr marL="380981" indent="-380981" algn="just" defTabSz="1219140">
              <a:buSzPts val="1500"/>
              <a:buFont typeface="Noto Sans Symbols"/>
              <a:buChar char="❑"/>
            </a:pP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and  Electronics Systems (ICCES)</a:t>
            </a: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Methodology Used </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a:t>
            </a:r>
            <a:r>
              <a:rPr lang="en-IN" sz="2000" dirty="0">
                <a:latin typeface="Times New Roman" panose="02020603050405020304" pitchFamily="18" charset="0"/>
                <a:cs typeface="Times New Roman" panose="02020603050405020304" pitchFamily="18" charset="0"/>
              </a:rPr>
              <a:t>Data collection, FaceNet, Triplet loss function</a:t>
            </a:r>
            <a:endPar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endParaRP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Datasets</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 :</a:t>
            </a:r>
            <a:r>
              <a:rPr lang="en-IN" sz="2000" dirty="0">
                <a:latin typeface="Times New Roman" panose="02020603050405020304" pitchFamily="18" charset="0"/>
                <a:cs typeface="Times New Roman" panose="02020603050405020304" pitchFamily="18" charset="0"/>
              </a:rPr>
              <a:t>YouTube Makeup Dataset (YMD)</a:t>
            </a:r>
            <a:endParaRPr lang="en-US" sz="2000" dirty="0">
              <a:latin typeface="Times New Roman" panose="02020603050405020304" pitchFamily="18" charset="0"/>
              <a:cs typeface="Times New Roman" panose="02020603050405020304" pitchFamily="18" charset="0"/>
            </a:endParaRPr>
          </a:p>
          <a:p>
            <a:pPr marL="380981" indent="-380981" algn="just" defTabSz="1219140">
              <a:buSzPts val="1500"/>
              <a:buFont typeface="Noto Sans Symbols"/>
              <a:buChar char="❑"/>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Observation</a:t>
            </a: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a:t>
            </a:r>
          </a:p>
          <a:p>
            <a:pPr marL="380990" indent="-380990" algn="just" defTabSz="1219140">
              <a:buSzPts val="1500"/>
              <a:buFont typeface="Wingdings" panose="05000000000000000000" pitchFamily="2" charset="2"/>
              <a:buChar char="Ø"/>
            </a:pP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After recognizing the video with a person in it and after every video is </a:t>
            </a:r>
          </a:p>
          <a:p>
            <a:pPr algn="just" defTabSz="1219140">
              <a:buSzPts val="1500"/>
            </a:pPr>
            <a:r>
              <a:rPr lang="en-US" sz="2000" dirty="0">
                <a:solidFill>
                  <a:srgbClr val="080808"/>
                </a:solidFill>
                <a:latin typeface="Times New Roman" panose="02020603050405020304" pitchFamily="18" charset="0"/>
                <a:ea typeface="Times New Roman"/>
                <a:cs typeface="Times New Roman" panose="02020603050405020304" pitchFamily="18" charset="0"/>
                <a:sym typeface="Times New Roman"/>
              </a:rPr>
              <a:t>handled, the square box of the face is drawn, and the name of the individual in it is composed at its bottom.  Multiple faces from the video can be recognized by this system. </a:t>
            </a:r>
          </a:p>
          <a:p>
            <a:pPr marL="380990" indent="-380990" algn="just" defTabSz="1219140">
              <a:buSzPts val="1500"/>
              <a:buFont typeface="Wingdings" panose="05000000000000000000" pitchFamily="2" charset="2"/>
              <a:buChar char="Ø"/>
            </a:pPr>
            <a:r>
              <a:rPr lang="en-US" sz="2000" dirty="0">
                <a:solidFill>
                  <a:schemeClr val="bg2">
                    <a:lumMod val="10000"/>
                  </a:schemeClr>
                </a:solidFill>
                <a:latin typeface="Times New Roman" panose="02020603050405020304" pitchFamily="18" charset="0"/>
                <a:cs typeface="Times New Roman" panose="02020603050405020304" pitchFamily="18" charset="0"/>
              </a:rPr>
              <a:t>It has been found that among all these models, the FaceNet model represents the highest accuracy, after training with a particular dataset.</a:t>
            </a:r>
          </a:p>
          <a:p>
            <a:pPr marL="380990" indent="-380990" algn="just" defTabSz="1219140">
              <a:buSzPts val="1500"/>
              <a:buFont typeface="Wingdings" panose="05000000000000000000" pitchFamily="2" charset="2"/>
              <a:buChar char="Ø"/>
            </a:pPr>
            <a:r>
              <a:rPr lang="en-US" sz="2000" dirty="0">
                <a:solidFill>
                  <a:schemeClr val="bg2">
                    <a:lumMod val="10000"/>
                  </a:schemeClr>
                </a:solidFill>
                <a:latin typeface="Times New Roman" panose="02020603050405020304" pitchFamily="18" charset="0"/>
                <a:cs typeface="Times New Roman" panose="02020603050405020304" pitchFamily="18" charset="0"/>
              </a:rPr>
              <a:t>It can work with any sort of pictures and is sensibly strong to changes in face appearance or orientation.</a:t>
            </a:r>
          </a:p>
          <a:p>
            <a:pPr marL="380990" indent="-380990" algn="just" defTabSz="1219140">
              <a:buSzPts val="1500"/>
              <a:buFont typeface="Wingdings" panose="05000000000000000000" pitchFamily="2" charset="2"/>
              <a:buChar char="Ø"/>
            </a:pPr>
            <a:r>
              <a:rPr lang="en-US" sz="2000" b="1" dirty="0">
                <a:solidFill>
                  <a:srgbClr val="080808"/>
                </a:solidFill>
                <a:latin typeface="Times New Roman" panose="02020603050405020304" pitchFamily="18" charset="0"/>
                <a:ea typeface="Times New Roman"/>
                <a:cs typeface="Times New Roman" panose="02020603050405020304" pitchFamily="18" charset="0"/>
                <a:sym typeface="Times New Roman"/>
              </a:rPr>
              <a:t>Pros: </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Easy to implement ;It can recognize the side face and blurred image that other conventional  models can’t recognize,</a:t>
            </a:r>
            <a:r>
              <a:rPr lang="en-US" sz="2667" dirty="0">
                <a:solidFill>
                  <a:schemeClr val="bg2">
                    <a:lumMod val="10000"/>
                  </a:schemeClr>
                </a:solidFill>
              </a:rPr>
              <a:t> </a:t>
            </a:r>
            <a:r>
              <a:rPr lang="en-US" sz="2000" dirty="0">
                <a:solidFill>
                  <a:schemeClr val="bg2">
                    <a:lumMod val="10000"/>
                  </a:schemeClr>
                </a:solidFill>
                <a:latin typeface="Times New Roman" panose="02020603050405020304" pitchFamily="18" charset="0"/>
                <a:cs typeface="Times New Roman" panose="02020603050405020304" pitchFamily="18" charset="0"/>
              </a:rPr>
              <a:t>can be incorporated in home security systems, visitor analysis systems as well.</a:t>
            </a:r>
            <a:endPar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marL="380981" indent="-380981" algn="just" defTabSz="1219140">
              <a:buSzPts val="1500"/>
              <a:buFont typeface="Noto Sans Symbols"/>
              <a:buChar char="❑"/>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Cons</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Image features can be severely corrupted due to illumination; feature boundaries can be weakened for faces</a:t>
            </a:r>
          </a:p>
        </p:txBody>
      </p:sp>
      <p:pic>
        <p:nvPicPr>
          <p:cNvPr id="3" name="Picture 2">
            <a:extLst>
              <a:ext uri="{FF2B5EF4-FFF2-40B4-BE49-F238E27FC236}">
                <a16:creationId xmlns:a16="http://schemas.microsoft.com/office/drawing/2014/main" id="{3ED303BC-9FA1-6913-A52C-86931D7FACDF}"/>
              </a:ext>
            </a:extLst>
          </p:cNvPr>
          <p:cNvPicPr>
            <a:picLocks noChangeAspect="1"/>
          </p:cNvPicPr>
          <p:nvPr/>
        </p:nvPicPr>
        <p:blipFill rotWithShape="1">
          <a:blip r:embed="rId3"/>
          <a:srcRect l="22277" t="42927" r="51788" b="39873"/>
          <a:stretch/>
        </p:blipFill>
        <p:spPr>
          <a:xfrm>
            <a:off x="8149221" y="985910"/>
            <a:ext cx="3945641" cy="2443089"/>
          </a:xfrm>
          <a:prstGeom prst="rect">
            <a:avLst/>
          </a:prstGeom>
        </p:spPr>
      </p:pic>
    </p:spTree>
    <p:extLst>
      <p:ext uri="{BB962C8B-B14F-4D97-AF65-F5344CB8AC3E}">
        <p14:creationId xmlns:p14="http://schemas.microsoft.com/office/powerpoint/2010/main" val="2297835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C7AAF7-578B-5B9A-BDF2-1E02B668C9C2}"/>
              </a:ext>
            </a:extLst>
          </p:cNvPr>
          <p:cNvPicPr>
            <a:picLocks noChangeAspect="1"/>
          </p:cNvPicPr>
          <p:nvPr/>
        </p:nvPicPr>
        <p:blipFill rotWithShape="1">
          <a:blip r:embed="rId2">
            <a:extLst>
              <a:ext uri="{28A0092B-C50C-407E-A947-70E740481C1C}">
                <a14:useLocalDpi xmlns:a14="http://schemas.microsoft.com/office/drawing/2010/main" val="0"/>
              </a:ext>
            </a:extLst>
          </a:blip>
          <a:srcRect l="13456" t="16077" r="51176" b="45752"/>
          <a:stretch/>
        </p:blipFill>
        <p:spPr>
          <a:xfrm>
            <a:off x="618564" y="430305"/>
            <a:ext cx="4679577" cy="3917577"/>
          </a:xfrm>
          <a:prstGeom prst="rect">
            <a:avLst/>
          </a:prstGeom>
        </p:spPr>
      </p:pic>
      <p:pic>
        <p:nvPicPr>
          <p:cNvPr id="7" name="Picture 6">
            <a:extLst>
              <a:ext uri="{FF2B5EF4-FFF2-40B4-BE49-F238E27FC236}">
                <a16:creationId xmlns:a16="http://schemas.microsoft.com/office/drawing/2014/main" id="{CAA2B9FD-EA73-2B9B-2066-88F3EEBF72F4}"/>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66275" r="14191" b="19216"/>
          <a:stretch/>
        </p:blipFill>
        <p:spPr>
          <a:xfrm>
            <a:off x="5952564" y="623046"/>
            <a:ext cx="5271247" cy="3590366"/>
          </a:xfrm>
          <a:prstGeom prst="rect">
            <a:avLst/>
          </a:prstGeom>
        </p:spPr>
      </p:pic>
      <p:sp>
        <p:nvSpPr>
          <p:cNvPr id="8" name="TextBox 7">
            <a:extLst>
              <a:ext uri="{FF2B5EF4-FFF2-40B4-BE49-F238E27FC236}">
                <a16:creationId xmlns:a16="http://schemas.microsoft.com/office/drawing/2014/main" id="{9B634268-3E9C-87D8-0488-D31E440951F4}"/>
              </a:ext>
            </a:extLst>
          </p:cNvPr>
          <p:cNvSpPr txBox="1"/>
          <p:nvPr/>
        </p:nvSpPr>
        <p:spPr>
          <a:xfrm>
            <a:off x="2429435" y="4828555"/>
            <a:ext cx="1201271"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FaceNet</a:t>
            </a:r>
            <a:endParaRPr lang="en-IN" b="1" dirty="0"/>
          </a:p>
        </p:txBody>
      </p:sp>
      <p:sp>
        <p:nvSpPr>
          <p:cNvPr id="9" name="TextBox 8">
            <a:extLst>
              <a:ext uri="{FF2B5EF4-FFF2-40B4-BE49-F238E27FC236}">
                <a16:creationId xmlns:a16="http://schemas.microsoft.com/office/drawing/2014/main" id="{B17BE611-8474-2CBE-7D91-E3DA15470A58}"/>
              </a:ext>
            </a:extLst>
          </p:cNvPr>
          <p:cNvSpPr txBox="1"/>
          <p:nvPr/>
        </p:nvSpPr>
        <p:spPr>
          <a:xfrm>
            <a:off x="7570693" y="4828555"/>
            <a:ext cx="2631142"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Triplet Loss (TL)</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8780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355"/>
        <p:cNvGrpSpPr/>
        <p:nvPr/>
      </p:nvGrpSpPr>
      <p:grpSpPr>
        <a:xfrm>
          <a:off x="0" y="0"/>
          <a:ext cx="0" cy="0"/>
          <a:chOff x="0" y="0"/>
          <a:chExt cx="0" cy="0"/>
        </a:xfrm>
      </p:grpSpPr>
      <p:sp>
        <p:nvSpPr>
          <p:cNvPr id="356" name="Google Shape;356;p8"/>
          <p:cNvSpPr txBox="1">
            <a:spLocks noGrp="1"/>
          </p:cNvSpPr>
          <p:nvPr>
            <p:ph type="title"/>
          </p:nvPr>
        </p:nvSpPr>
        <p:spPr>
          <a:xfrm>
            <a:off x="442524" y="372093"/>
            <a:ext cx="11244651" cy="789050"/>
          </a:xfrm>
          <a:prstGeom prst="rect">
            <a:avLst/>
          </a:prstGeom>
          <a:noFill/>
          <a:ln>
            <a:noFill/>
          </a:ln>
        </p:spPr>
        <p:txBody>
          <a:bodyPr spcFirstLastPara="1" wrap="square" lIns="121900" tIns="121900" rIns="121900" bIns="121900" anchor="t" anchorCtr="0">
            <a:noAutofit/>
          </a:bodyPr>
          <a:lstStyle/>
          <a:p>
            <a:pPr algn="ctr"/>
            <a:r>
              <a:rPr lang="en-US" sz="1800" b="1" dirty="0">
                <a:solidFill>
                  <a:schemeClr val="tx1"/>
                </a:solidFill>
                <a:latin typeface="Times New Roman" panose="02020603050405020304" pitchFamily="18" charset="0"/>
                <a:ea typeface="Times New Roman"/>
                <a:cs typeface="Times New Roman" panose="02020603050405020304" pitchFamily="18" charset="0"/>
                <a:sym typeface="Times New Roman"/>
              </a:rPr>
              <a:t>TITLE: </a:t>
            </a:r>
            <a:r>
              <a:rPr lang="en-US" sz="1800" b="1" dirty="0">
                <a:solidFill>
                  <a:schemeClr val="tx1"/>
                </a:solidFill>
                <a:latin typeface="Times New Roman" panose="02020603050405020304" pitchFamily="18" charset="0"/>
                <a:cs typeface="Times New Roman" panose="02020603050405020304" pitchFamily="18" charset="0"/>
              </a:rPr>
              <a:t>MUSIC RECOMMENDATION USING SENTIMENT ANALYSIS FROM FACIAL RECOGNITION</a:t>
            </a:r>
            <a:br>
              <a:rPr lang="en-US" sz="2000" b="1" i="0" dirty="0">
                <a:solidFill>
                  <a:schemeClr val="tx1"/>
                </a:solidFill>
                <a:effectLst/>
                <a:latin typeface="Arial" panose="020B0604020202020204" pitchFamily="34" charset="0"/>
              </a:rPr>
            </a:br>
            <a:endParaRPr sz="3600" b="1" dirty="0">
              <a:solidFill>
                <a:schemeClr val="tx1"/>
              </a:solidFill>
              <a:latin typeface="Times New Roman" panose="02020603050405020304" pitchFamily="18" charset="0"/>
              <a:cs typeface="Times New Roman" panose="02020603050405020304" pitchFamily="18" charset="0"/>
            </a:endParaRPr>
          </a:p>
        </p:txBody>
      </p:sp>
      <p:sp>
        <p:nvSpPr>
          <p:cNvPr id="357" name="Google Shape;357;p8"/>
          <p:cNvSpPr txBox="1"/>
          <p:nvPr/>
        </p:nvSpPr>
        <p:spPr>
          <a:xfrm>
            <a:off x="325121" y="1480457"/>
            <a:ext cx="11362055" cy="5047481"/>
          </a:xfrm>
          <a:prstGeom prst="rect">
            <a:avLst/>
          </a:prstGeom>
          <a:noFill/>
          <a:ln>
            <a:noFill/>
          </a:ln>
        </p:spPr>
        <p:txBody>
          <a:bodyPr spcFirstLastPara="1" wrap="square" lIns="121900" tIns="60933" rIns="121900" bIns="60933" anchor="t" anchorCtr="0">
            <a:spAutoFit/>
          </a:bodyPr>
          <a:lstStyle/>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Year : </a:t>
            </a:r>
            <a:r>
              <a:rPr lang="en-IN" sz="2000" dirty="0">
                <a:solidFill>
                  <a:srgbClr val="333333"/>
                </a:solidFill>
                <a:latin typeface="Times New Roman" panose="02020603050405020304" pitchFamily="18" charset="0"/>
                <a:cs typeface="Times New Roman" panose="02020603050405020304" pitchFamily="18" charset="0"/>
                <a:sym typeface="Times New Roman"/>
              </a:rPr>
              <a:t>February</a:t>
            </a:r>
            <a:r>
              <a:rPr kumimoji="0" lang="en-IN" sz="20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 2022</a:t>
            </a:r>
            <a:endParaRPr kumimoji="0" sz="2000" b="0" i="0" u="none" strike="noStrike" kern="0" cap="none" spc="0" normalizeH="0" baseline="0" noProof="0" dirty="0">
              <a:ln>
                <a:noFill/>
              </a:ln>
              <a:solidFill>
                <a:srgbClr val="080808"/>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0"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 </a:t>
            </a:r>
            <a:r>
              <a:rPr kumimoji="0" lang="en-US" sz="2000" b="1"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Author : </a:t>
            </a:r>
            <a:r>
              <a:rPr lang="en-IN" sz="2000" dirty="0">
                <a:latin typeface="Times New Roman" panose="02020603050405020304" pitchFamily="18" charset="0"/>
                <a:cs typeface="Times New Roman" panose="02020603050405020304" pitchFamily="18" charset="0"/>
              </a:rPr>
              <a:t>Geetika Dhand; Tanisha Beri; Tanvi Sobti; Vidhi Angrish</a:t>
            </a:r>
            <a:endParaRPr kumimoji="0" lang="en-US" sz="2000" b="0" i="0" u="none" strike="noStrike" kern="0" cap="none" spc="0" normalizeH="0" baseline="0" noProof="0" dirty="0">
              <a:ln>
                <a:noFill/>
              </a:ln>
              <a:solidFill>
                <a:srgbClr val="080808"/>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Published In :  </a:t>
            </a:r>
            <a:r>
              <a:rPr lang="en-US" sz="2000" kern="0" dirty="0">
                <a:solidFill>
                  <a:srgbClr val="080808"/>
                </a:solidFill>
                <a:latin typeface="Times New Roman"/>
                <a:ea typeface="Times New Roman"/>
                <a:cs typeface="Times New Roman"/>
                <a:sym typeface="Times New Roman"/>
              </a:rPr>
              <a:t>SSRN</a:t>
            </a:r>
            <a:endParaRPr kumimoji="0" lang="en-US" sz="2000" b="0"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Methodology Used </a:t>
            </a:r>
            <a:r>
              <a:rPr kumimoji="0" lang="en-US" sz="2000" b="0"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 Logistic Regression, Neural Network</a:t>
            </a:r>
            <a:endParaRPr kumimoji="0" lang="en-US" sz="2000" b="0" i="0" u="none" strike="noStrike" kern="0" cap="none" spc="0" normalizeH="0" baseline="0" noProof="0" dirty="0">
              <a:ln>
                <a:noFill/>
              </a:ln>
              <a:solidFill>
                <a:srgbClr val="080808"/>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Datasets</a:t>
            </a:r>
            <a:r>
              <a:rPr kumimoji="0" lang="en-US" sz="2000" b="0"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 :</a:t>
            </a: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0" i="0" u="none" strike="noStrike" kern="0" cap="none" spc="0" normalizeH="0" baseline="0" noProof="0" dirty="0">
                <a:ln>
                  <a:noFill/>
                </a:ln>
                <a:solidFill>
                  <a:srgbClr val="080808"/>
                </a:solidFill>
                <a:effectLst/>
                <a:uLnTx/>
                <a:uFillTx/>
                <a:latin typeface="Times New Roman"/>
                <a:cs typeface="Times New Roman"/>
                <a:sym typeface="Times New Roman"/>
              </a:rPr>
              <a:t>Song features</a:t>
            </a:r>
            <a:r>
              <a:rPr lang="en-US" sz="2000" kern="0" dirty="0">
                <a:solidFill>
                  <a:srgbClr val="080808"/>
                </a:solidFill>
                <a:latin typeface="Times New Roman"/>
                <a:cs typeface="Times New Roman"/>
                <a:sym typeface="Times New Roman"/>
              </a:rPr>
              <a:t>(</a:t>
            </a:r>
            <a:r>
              <a:rPr lang="en-US" sz="2000" dirty="0">
                <a:latin typeface="Times New Roman" panose="02020603050405020304" pitchFamily="18" charset="0"/>
                <a:cs typeface="Times New Roman" panose="02020603050405020304" pitchFamily="18" charset="0"/>
              </a:rPr>
              <a:t>energy, liveness, tempo, speechiness, acousticness, instrumentalness, danceability, loudness, valence); Song mood(aggressive, dark, energetic, happy, relaxing).</a:t>
            </a:r>
            <a:endParaRPr kumimoji="0" lang="en-US" sz="20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Observation</a:t>
            </a:r>
            <a:r>
              <a:rPr kumimoji="0" lang="en-US" sz="2000" b="0"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a:t>
            </a:r>
            <a:endParaRPr kumimoji="0" lang="en-US" sz="1867" b="0" i="0" u="none" strike="noStrike" kern="0" cap="none" spc="0" normalizeH="0" baseline="0" noProof="0" dirty="0">
              <a:ln>
                <a:noFill/>
              </a:ln>
              <a:solidFill>
                <a:srgbClr val="000000"/>
              </a:solidFill>
              <a:effectLst/>
              <a:uLnTx/>
              <a:uFillTx/>
              <a:latin typeface="Arial"/>
              <a:ea typeface="+mn-ea"/>
              <a:cs typeface="Arial"/>
              <a:sym typeface="Arial"/>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This study aims to develop an effective music recommendation model that employs Face Recognition algorithms in order to assess the user’s mood/emotion</a:t>
            </a:r>
            <a:r>
              <a:rPr lang="en-US" sz="2000" dirty="0">
                <a:latin typeface="Times New Roman" panose="02020603050405020304" pitchFamily="18" charset="0"/>
                <a:cs typeface="Times New Roman" panose="02020603050405020304" pitchFamily="18" charset="0"/>
              </a:rPr>
              <a:t>. </a:t>
            </a: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lang="en-US" sz="2000" dirty="0">
                <a:latin typeface="Times New Roman" panose="02020603050405020304" pitchFamily="18" charset="0"/>
                <a:cs typeface="Times New Roman" panose="02020603050405020304" pitchFamily="18" charset="0"/>
              </a:rPr>
              <a:t>In order to identify the mood of the song, mean values of the song features are generated with respect to each emotion using Logistic Regression.</a:t>
            </a: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lang="en-US" sz="2000" dirty="0">
                <a:latin typeface="Times New Roman" panose="02020603050405020304" pitchFamily="18" charset="0"/>
                <a:cs typeface="Times New Roman" panose="02020603050405020304" pitchFamily="18" charset="0"/>
              </a:rPr>
              <a:t>The emotion extracted from the user's face is used to extract a random song from the same mood genre in the dataset and is queued after the song playing currently.</a:t>
            </a:r>
          </a:p>
          <a:p>
            <a:pPr marR="0" lvl="0" algn="just" defTabSz="1219170" rtl="0" eaLnBrk="1" fontAlgn="auto" latinLnBrk="0" hangingPunct="1">
              <a:lnSpc>
                <a:spcPct val="100000"/>
              </a:lnSpc>
              <a:spcBef>
                <a:spcPts val="0"/>
              </a:spcBef>
              <a:spcAft>
                <a:spcPts val="0"/>
              </a:spcAft>
              <a:buClr>
                <a:srgbClr val="000000"/>
              </a:buClr>
              <a:buSzPts val="1500"/>
              <a:tabLst/>
              <a:defRPr/>
            </a:pPr>
            <a:endParaRPr kumimoji="0" lang="en-US" sz="20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Wingdings" panose="05000000000000000000" pitchFamily="2" charset="2"/>
              <a:buChar char="q"/>
              <a:tabLst/>
              <a:defRPr/>
            </a:pPr>
            <a:r>
              <a:rPr kumimoji="0" lang="en-US" sz="2000" b="1"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Pros</a:t>
            </a:r>
            <a:r>
              <a:rPr kumimoji="0" lang="en-US" sz="2000" b="0"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 Mood matching is flexible ; </a:t>
            </a:r>
            <a:r>
              <a:rPr kumimoji="0" lang="en-US" sz="2000" b="1"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Cons</a:t>
            </a:r>
            <a:r>
              <a:rPr kumimoji="0" lang="en-US" sz="2000" b="0"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rPr>
              <a:t>: songs are recommended in queue</a:t>
            </a:r>
            <a:endParaRPr kumimoji="0" sz="2000" b="0" i="0" u="none" strike="noStrike" kern="0" cap="none" spc="0" normalizeH="0" baseline="0" noProof="0" dirty="0">
              <a:ln>
                <a:noFill/>
              </a:ln>
              <a:solidFill>
                <a:srgbClr val="080808"/>
              </a:solidFill>
              <a:effectLst/>
              <a:uLnTx/>
              <a:uFillTx/>
              <a:latin typeface="Times New Roman"/>
              <a:ea typeface="Times New Roman"/>
              <a:cs typeface="Times New Roman"/>
              <a:sym typeface="Times New Roman"/>
            </a:endParaRPr>
          </a:p>
        </p:txBody>
      </p:sp>
    </p:spTree>
    <p:extLst>
      <p:ext uri="{BB962C8B-B14F-4D97-AF65-F5344CB8AC3E}">
        <p14:creationId xmlns:p14="http://schemas.microsoft.com/office/powerpoint/2010/main" val="372519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397"/>
        <p:cNvGrpSpPr/>
        <p:nvPr/>
      </p:nvGrpSpPr>
      <p:grpSpPr>
        <a:xfrm>
          <a:off x="0" y="0"/>
          <a:ext cx="0" cy="0"/>
          <a:chOff x="0" y="0"/>
          <a:chExt cx="0" cy="0"/>
        </a:xfrm>
      </p:grpSpPr>
      <p:sp>
        <p:nvSpPr>
          <p:cNvPr id="398" name="Google Shape;398;p17"/>
          <p:cNvSpPr txBox="1"/>
          <p:nvPr/>
        </p:nvSpPr>
        <p:spPr>
          <a:xfrm>
            <a:off x="352213" y="1392172"/>
            <a:ext cx="11514667" cy="4698796"/>
          </a:xfrm>
          <a:prstGeom prst="rect">
            <a:avLst/>
          </a:prstGeom>
          <a:noFill/>
          <a:ln>
            <a:noFill/>
          </a:ln>
        </p:spPr>
        <p:txBody>
          <a:bodyPr spcFirstLastPara="1" wrap="square" lIns="121900" tIns="60933" rIns="121900" bIns="60933" anchor="t" anchorCtr="0">
            <a:spAutoFit/>
          </a:bodyPr>
          <a:lstStyle/>
          <a:p>
            <a:pPr marL="380990" indent="-380990" defTabSz="1219170">
              <a:buClr>
                <a:srgbClr val="000000"/>
              </a:buClr>
              <a:buSzPts val="1500"/>
              <a:buFont typeface="Noto Sans Symbols"/>
              <a:buChar char="❖"/>
            </a:pPr>
            <a:r>
              <a:rPr lang="en-US" sz="2000" b="1" kern="0" dirty="0">
                <a:solidFill>
                  <a:srgbClr val="1B212C"/>
                </a:solidFill>
                <a:latin typeface="Times New Roman"/>
                <a:ea typeface="Times New Roman"/>
                <a:cs typeface="Times New Roman"/>
                <a:sym typeface="Times New Roman"/>
              </a:rPr>
              <a:t>SOFTWARE REQUIREMENTS:</a:t>
            </a:r>
            <a:endParaRPr sz="1867" kern="0" dirty="0">
              <a:solidFill>
                <a:srgbClr val="000000"/>
              </a:solidFill>
              <a:latin typeface="Arial"/>
              <a:cs typeface="Arial"/>
              <a:sym typeface="Arial"/>
            </a:endParaRPr>
          </a:p>
          <a:p>
            <a:pPr marL="554553" indent="-380990" defTabSz="1219170">
              <a:spcBef>
                <a:spcPts val="800"/>
              </a:spcBef>
              <a:buClr>
                <a:srgbClr val="111111"/>
              </a:buClr>
              <a:buSzPts val="1200"/>
              <a:buFont typeface="Noto Sans Symbols"/>
              <a:buChar char="⮚"/>
            </a:pPr>
            <a:r>
              <a:rPr lang="en-US" sz="2000" kern="0" dirty="0">
                <a:solidFill>
                  <a:srgbClr val="080808"/>
                </a:solidFill>
                <a:latin typeface="Times New Roman"/>
                <a:ea typeface="Times New Roman"/>
                <a:cs typeface="Times New Roman"/>
                <a:sym typeface="Times New Roman"/>
              </a:rPr>
              <a:t>Operating System                  :   Windows 7 / 8 / 10</a:t>
            </a:r>
            <a:endParaRPr sz="1867" kern="0" dirty="0">
              <a:solidFill>
                <a:srgbClr val="000000"/>
              </a:solidFill>
              <a:latin typeface="Arial"/>
              <a:cs typeface="Arial"/>
              <a:sym typeface="Arial"/>
            </a:endParaRPr>
          </a:p>
          <a:p>
            <a:pPr marL="554553" indent="-380990" defTabSz="1219170">
              <a:spcBef>
                <a:spcPts val="800"/>
              </a:spcBef>
              <a:buClr>
                <a:srgbClr val="111111"/>
              </a:buClr>
              <a:buSzPts val="1200"/>
              <a:buFont typeface="Noto Sans Symbols"/>
              <a:buChar char="⮚"/>
            </a:pPr>
            <a:r>
              <a:rPr lang="en-US" sz="2000" kern="0" dirty="0">
                <a:solidFill>
                  <a:srgbClr val="080808"/>
                </a:solidFill>
                <a:latin typeface="Times New Roman"/>
                <a:ea typeface="Times New Roman"/>
                <a:cs typeface="Times New Roman"/>
                <a:sym typeface="Times New Roman"/>
              </a:rPr>
              <a:t>Language                                :   HTML, CSS</a:t>
            </a:r>
            <a:endParaRPr sz="1867" kern="0" dirty="0">
              <a:solidFill>
                <a:srgbClr val="000000"/>
              </a:solidFill>
              <a:latin typeface="Arial"/>
              <a:cs typeface="Arial"/>
              <a:sym typeface="Arial"/>
            </a:endParaRPr>
          </a:p>
          <a:p>
            <a:pPr marL="554553" indent="-380990" defTabSz="1219170">
              <a:spcBef>
                <a:spcPts val="800"/>
              </a:spcBef>
              <a:buClr>
                <a:srgbClr val="111111"/>
              </a:buClr>
              <a:buSzPts val="1200"/>
              <a:buFont typeface="Noto Sans Symbols"/>
              <a:buChar char="⮚"/>
            </a:pPr>
            <a:r>
              <a:rPr lang="en-US" sz="2000" kern="0" dirty="0">
                <a:solidFill>
                  <a:srgbClr val="080808"/>
                </a:solidFill>
                <a:latin typeface="Times New Roman"/>
                <a:ea typeface="Times New Roman"/>
                <a:cs typeface="Times New Roman"/>
                <a:sym typeface="Times New Roman"/>
              </a:rPr>
              <a:t>Developing Tool                    :   Visual Studio</a:t>
            </a:r>
          </a:p>
          <a:p>
            <a:pPr marL="554553" indent="-380990" defTabSz="1219170">
              <a:spcBef>
                <a:spcPts val="800"/>
              </a:spcBef>
              <a:buClr>
                <a:srgbClr val="111111"/>
              </a:buClr>
              <a:buSzPts val="1200"/>
              <a:buFont typeface="Noto Sans Symbols"/>
              <a:buChar char="⮚"/>
            </a:pPr>
            <a:r>
              <a:rPr lang="en-US" sz="2000" b="0" i="0" u="none" strike="noStrike" cap="none" dirty="0">
                <a:solidFill>
                  <a:srgbClr val="080808"/>
                </a:solidFill>
                <a:latin typeface="Times New Roman"/>
                <a:ea typeface="Times New Roman"/>
                <a:cs typeface="Times New Roman"/>
                <a:sym typeface="Times New Roman"/>
              </a:rPr>
              <a:t>Technologies                          :   </a:t>
            </a:r>
            <a:r>
              <a:rPr lang="en-US" sz="2000" dirty="0">
                <a:solidFill>
                  <a:srgbClr val="080808"/>
                </a:solidFill>
                <a:latin typeface="Times New Roman"/>
                <a:ea typeface="Times New Roman"/>
                <a:cs typeface="Times New Roman"/>
                <a:sym typeface="Times New Roman"/>
              </a:rPr>
              <a:t>Javascript</a:t>
            </a:r>
            <a:endParaRPr sz="1867" kern="0" dirty="0">
              <a:solidFill>
                <a:srgbClr val="000000"/>
              </a:solidFill>
              <a:latin typeface="Arial"/>
              <a:cs typeface="Arial"/>
              <a:sym typeface="Arial"/>
            </a:endParaRPr>
          </a:p>
          <a:p>
            <a:pPr marL="380990" indent="-380990" defTabSz="1219170">
              <a:spcBef>
                <a:spcPts val="800"/>
              </a:spcBef>
              <a:buClr>
                <a:srgbClr val="000000"/>
              </a:buClr>
              <a:buSzPts val="1500"/>
              <a:buFont typeface="Noto Sans Symbols"/>
              <a:buChar char="❖"/>
            </a:pPr>
            <a:r>
              <a:rPr lang="en-US" sz="2000" b="1" kern="0" dirty="0">
                <a:solidFill>
                  <a:srgbClr val="080808"/>
                </a:solidFill>
                <a:latin typeface="Times New Roman"/>
                <a:ea typeface="Times New Roman"/>
                <a:cs typeface="Times New Roman"/>
                <a:sym typeface="Times New Roman"/>
              </a:rPr>
              <a:t>HARDWARE REQUIREMENTS:</a:t>
            </a:r>
            <a:endParaRPr sz="1867" kern="0" dirty="0">
              <a:solidFill>
                <a:srgbClr val="000000"/>
              </a:solidFill>
              <a:latin typeface="Arial"/>
              <a:cs typeface="Arial"/>
              <a:sym typeface="Arial"/>
            </a:endParaRPr>
          </a:p>
          <a:p>
            <a:pPr marL="380990" indent="-380990" defTabSz="1219170">
              <a:spcBef>
                <a:spcPts val="800"/>
              </a:spcBef>
              <a:buClr>
                <a:srgbClr val="000000"/>
              </a:buClr>
              <a:buSzPts val="1500"/>
              <a:buFont typeface="Noto Sans Symbols"/>
              <a:buChar char="⮚"/>
            </a:pPr>
            <a:r>
              <a:rPr lang="en-US" sz="2000" kern="0" dirty="0">
                <a:solidFill>
                  <a:srgbClr val="080808"/>
                </a:solidFill>
                <a:latin typeface="Times New Roman"/>
                <a:ea typeface="Times New Roman"/>
                <a:cs typeface="Times New Roman"/>
                <a:sym typeface="Times New Roman"/>
              </a:rPr>
              <a:t>Processor  :   i3 or more</a:t>
            </a:r>
            <a:endParaRPr sz="1867" kern="0" dirty="0">
              <a:solidFill>
                <a:srgbClr val="000000"/>
              </a:solidFill>
              <a:latin typeface="Arial"/>
              <a:cs typeface="Arial"/>
              <a:sym typeface="Arial"/>
            </a:endParaRPr>
          </a:p>
          <a:p>
            <a:pPr marL="380990" indent="-380990" defTabSz="1219170">
              <a:spcBef>
                <a:spcPts val="800"/>
              </a:spcBef>
              <a:buClr>
                <a:srgbClr val="000000"/>
              </a:buClr>
              <a:buSzPts val="1500"/>
              <a:buFont typeface="Noto Sans Symbols"/>
              <a:buChar char="⮚"/>
            </a:pPr>
            <a:r>
              <a:rPr lang="en-US" sz="2000" kern="0" dirty="0">
                <a:solidFill>
                  <a:srgbClr val="080808"/>
                </a:solidFill>
                <a:latin typeface="Times New Roman"/>
                <a:ea typeface="Times New Roman"/>
                <a:cs typeface="Times New Roman"/>
                <a:sym typeface="Times New Roman"/>
              </a:rPr>
              <a:t>RAM         :   4 GB or more</a:t>
            </a:r>
            <a:endParaRPr sz="1867" kern="0" dirty="0">
              <a:solidFill>
                <a:srgbClr val="000000"/>
              </a:solidFill>
              <a:latin typeface="Arial"/>
              <a:cs typeface="Arial"/>
              <a:sym typeface="Arial"/>
            </a:endParaRPr>
          </a:p>
          <a:p>
            <a:pPr marL="380990" indent="-380990" defTabSz="1219170">
              <a:spcBef>
                <a:spcPts val="800"/>
              </a:spcBef>
              <a:buClr>
                <a:srgbClr val="000000"/>
              </a:buClr>
              <a:buSzPts val="1500"/>
              <a:buFont typeface="Noto Sans Symbols"/>
              <a:buChar char="▪"/>
            </a:pPr>
            <a:r>
              <a:rPr lang="en-US" sz="2000" kern="0" dirty="0">
                <a:solidFill>
                  <a:srgbClr val="080808"/>
                </a:solidFill>
                <a:latin typeface="Times New Roman"/>
                <a:ea typeface="Times New Roman"/>
                <a:cs typeface="Times New Roman"/>
                <a:sym typeface="Times New Roman"/>
              </a:rPr>
              <a:t>The Visual Studio IDE is a creative launching pad that you can use to edit, debug, and build code, and then publish an app.  </a:t>
            </a:r>
          </a:p>
          <a:p>
            <a:pPr marL="380990" indent="-380990" defTabSz="1219170">
              <a:spcBef>
                <a:spcPts val="800"/>
              </a:spcBef>
              <a:buClr>
                <a:srgbClr val="000000"/>
              </a:buClr>
              <a:buSzPts val="1500"/>
              <a:buFont typeface="Noto Sans Symbols"/>
              <a:buChar char="▪"/>
            </a:pPr>
            <a:r>
              <a:rPr lang="en-US" sz="2000" kern="0" dirty="0">
                <a:solidFill>
                  <a:srgbClr val="000000"/>
                </a:solidFill>
                <a:latin typeface="Times New Roman" panose="02020603050405020304" pitchFamily="18" charset="0"/>
                <a:cs typeface="Times New Roman" panose="02020603050405020304" pitchFamily="18" charset="0"/>
                <a:sym typeface="Arial"/>
              </a:rPr>
              <a:t>Javascript is used by programmers across the world to create dynamic and interactive web content like applications and browsers.</a:t>
            </a:r>
          </a:p>
        </p:txBody>
      </p:sp>
      <p:sp>
        <p:nvSpPr>
          <p:cNvPr id="399" name="Google Shape;399;p17"/>
          <p:cNvSpPr txBox="1"/>
          <p:nvPr/>
        </p:nvSpPr>
        <p:spPr>
          <a:xfrm>
            <a:off x="427931" y="258374"/>
            <a:ext cx="10334941" cy="697509"/>
          </a:xfrm>
          <a:prstGeom prst="rect">
            <a:avLst/>
          </a:prstGeom>
          <a:noFill/>
          <a:ln>
            <a:noFill/>
          </a:ln>
        </p:spPr>
        <p:txBody>
          <a:bodyPr spcFirstLastPara="1" wrap="square" lIns="121900" tIns="60933" rIns="121900" bIns="60933" anchor="t" anchorCtr="0">
            <a:spAutoFit/>
          </a:bodyPr>
          <a:lstStyle/>
          <a:p>
            <a:pPr algn="ctr" defTabSz="1219170">
              <a:buClr>
                <a:srgbClr val="000000"/>
              </a:buClr>
            </a:pPr>
            <a:r>
              <a:rPr lang="en-US" sz="3733" b="1" u="sng" kern="0" dirty="0">
                <a:solidFill>
                  <a:srgbClr val="000000"/>
                </a:solidFill>
                <a:latin typeface="Times New Roman"/>
                <a:ea typeface="Times New Roman"/>
                <a:cs typeface="Times New Roman"/>
                <a:sym typeface="Times New Roman"/>
              </a:rPr>
              <a:t>FEASIBILITY STUDY</a:t>
            </a:r>
            <a:endParaRPr sz="1867" kern="0" dirty="0">
              <a:solidFill>
                <a:srgbClr val="000000"/>
              </a:solidFill>
              <a:latin typeface="Arial"/>
              <a:cs typeface="Arial"/>
              <a:sym typeface="Arial"/>
            </a:endParaRPr>
          </a:p>
        </p:txBody>
      </p:sp>
      <p:sp>
        <p:nvSpPr>
          <p:cNvPr id="400" name="Google Shape;400;p17"/>
          <p:cNvSpPr txBox="1"/>
          <p:nvPr/>
        </p:nvSpPr>
        <p:spPr>
          <a:xfrm>
            <a:off x="710526" y="968901"/>
            <a:ext cx="3841153" cy="430833"/>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US" sz="2000" b="1" u="sng" kern="0" dirty="0">
                <a:solidFill>
                  <a:srgbClr val="1B212C"/>
                </a:solidFill>
                <a:latin typeface="Times New Roman"/>
                <a:ea typeface="Times New Roman"/>
                <a:cs typeface="Times New Roman"/>
                <a:sym typeface="Times New Roman"/>
              </a:rPr>
              <a:t>TECHNICAL FEASIBILITY</a:t>
            </a:r>
            <a:endParaRPr sz="1867" kern="0" dirty="0">
              <a:solidFill>
                <a:srgbClr val="000000"/>
              </a:solidFill>
              <a:latin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404"/>
        <p:cNvGrpSpPr/>
        <p:nvPr/>
      </p:nvGrpSpPr>
      <p:grpSpPr>
        <a:xfrm>
          <a:off x="0" y="0"/>
          <a:ext cx="0" cy="0"/>
          <a:chOff x="0" y="0"/>
          <a:chExt cx="0" cy="0"/>
        </a:xfrm>
      </p:grpSpPr>
      <p:sp>
        <p:nvSpPr>
          <p:cNvPr id="405" name="Google Shape;405;p18"/>
          <p:cNvSpPr txBox="1"/>
          <p:nvPr/>
        </p:nvSpPr>
        <p:spPr>
          <a:xfrm>
            <a:off x="323683" y="1426916"/>
            <a:ext cx="11398700" cy="4739705"/>
          </a:xfrm>
          <a:prstGeom prst="rect">
            <a:avLst/>
          </a:prstGeom>
          <a:noFill/>
          <a:ln>
            <a:noFill/>
          </a:ln>
        </p:spPr>
        <p:txBody>
          <a:bodyPr spcFirstLastPara="1" wrap="square" lIns="121900" tIns="60933" rIns="121900" bIns="60933" anchor="t" anchorCtr="0">
            <a:spAutoFit/>
          </a:bodyPr>
          <a:lstStyle/>
          <a:p>
            <a:pPr marL="380990" indent="-380990" defTabSz="1219170">
              <a:buClr>
                <a:srgbClr val="000000"/>
              </a:buClr>
              <a:buSzPts val="1500"/>
              <a:buFont typeface="Noto Sans Symbols"/>
              <a:buChar char="❑"/>
            </a:pPr>
            <a:r>
              <a:rPr lang="en-US" sz="2000" b="0" i="0" dirty="0">
                <a:solidFill>
                  <a:schemeClr val="bg2">
                    <a:lumMod val="10000"/>
                  </a:schemeClr>
                </a:solidFill>
                <a:effectLst/>
                <a:latin typeface="Times New Roman" panose="02020603050405020304" pitchFamily="18" charset="0"/>
                <a:cs typeface="Times New Roman" panose="02020603050405020304" pitchFamily="18" charset="0"/>
              </a:rPr>
              <a:t>Facial recognition is a biometric form of technology used to identify human faces. By scanning an individual’s face, it will confirm their identity. This could mean that an individual can’t have multiple driver’s licenses, state IDs or could be identified within a law enforcement database. </a:t>
            </a:r>
          </a:p>
          <a:p>
            <a:pPr defTabSz="1219170">
              <a:buClr>
                <a:srgbClr val="000000"/>
              </a:buClr>
              <a:buSzPts val="1500"/>
            </a:pPr>
            <a:endParaRPr lang="en-US" sz="2000" b="0" i="0" dirty="0">
              <a:solidFill>
                <a:schemeClr val="bg2">
                  <a:lumMod val="10000"/>
                </a:schemeClr>
              </a:solidFill>
              <a:effectLst/>
              <a:latin typeface="Times New Roman" panose="02020603050405020304" pitchFamily="18" charset="0"/>
              <a:cs typeface="Times New Roman" panose="02020603050405020304" pitchFamily="18" charset="0"/>
            </a:endParaRPr>
          </a:p>
          <a:p>
            <a:pPr marL="380990" indent="-380990" defTabSz="1219170">
              <a:buClr>
                <a:srgbClr val="000000"/>
              </a:buClr>
              <a:buSzPts val="1500"/>
              <a:buFont typeface="Noto Sans Symbols"/>
              <a:buChar char="❑"/>
            </a:pPr>
            <a:r>
              <a:rPr lang="en-US" sz="2000" b="0" i="0" dirty="0">
                <a:solidFill>
                  <a:schemeClr val="bg2">
                    <a:lumMod val="10000"/>
                  </a:schemeClr>
                </a:solidFill>
                <a:effectLst/>
                <a:latin typeface="Times New Roman" panose="02020603050405020304" pitchFamily="18" charset="0"/>
                <a:cs typeface="Times New Roman" panose="02020603050405020304" pitchFamily="18" charset="0"/>
              </a:rPr>
              <a:t>Facial recognition is one of the key components for future intelligent vehicle applications, like determining whether a person is allowed or authorized to operate a vehicle.</a:t>
            </a:r>
          </a:p>
          <a:p>
            <a:pPr defTabSz="1219170">
              <a:buClr>
                <a:srgbClr val="000000"/>
              </a:buClr>
              <a:buSzPts val="1500"/>
            </a:pPr>
            <a:endParaRPr lang="en-US" sz="2000" kern="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marL="380990" indent="-380990" defTabSz="1219170">
              <a:buClr>
                <a:srgbClr val="000000"/>
              </a:buClr>
              <a:buSzPts val="1500"/>
              <a:buFont typeface="Noto Sans Symbols"/>
              <a:buChar char="❑"/>
            </a:pPr>
            <a:r>
              <a:rPr lang="en-US" sz="2000" b="0" i="0" dirty="0">
                <a:solidFill>
                  <a:schemeClr val="bg2">
                    <a:lumMod val="10000"/>
                  </a:schemeClr>
                </a:solidFill>
                <a:effectLst/>
                <a:latin typeface="Times New Roman" panose="02020603050405020304" pitchFamily="18" charset="0"/>
                <a:cs typeface="Times New Roman" panose="02020603050405020304" pitchFamily="18" charset="0"/>
              </a:rPr>
              <a:t>In face analysis, face detection helps identify which parts of an image or video should be focused on to determine age, gender and emotions using facial expressions. </a:t>
            </a:r>
          </a:p>
          <a:p>
            <a:pPr defTabSz="1219170">
              <a:buClr>
                <a:srgbClr val="000000"/>
              </a:buClr>
              <a:buSzPts val="1500"/>
            </a:pPr>
            <a:endParaRPr sz="2000" kern="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marL="380990" indent="-380990" defTabSz="1219170">
              <a:buClr>
                <a:srgbClr val="000000"/>
              </a:buClr>
              <a:buSzPts val="1500"/>
              <a:buFont typeface="Noto Sans Symbols"/>
              <a:buChar char="⮚"/>
            </a:pPr>
            <a:r>
              <a:rPr lang="en-US" sz="2000" kern="0" dirty="0">
                <a:solidFill>
                  <a:schemeClr val="bg2">
                    <a:lumMod val="10000"/>
                  </a:schemeClr>
                </a:solidFill>
                <a:latin typeface="Times New Roman"/>
                <a:ea typeface="Times New Roman"/>
                <a:cs typeface="Times New Roman"/>
                <a:sym typeface="Times New Roman"/>
              </a:rPr>
              <a:t>Some of the Face Recognition APIs are,</a:t>
            </a:r>
            <a:endParaRPr lang="en-IN" sz="1867" kern="0" dirty="0">
              <a:solidFill>
                <a:schemeClr val="bg2">
                  <a:lumMod val="10000"/>
                </a:schemeClr>
              </a:solidFill>
              <a:latin typeface="Arial"/>
              <a:cs typeface="Arial"/>
              <a:sym typeface="Arial"/>
            </a:endParaRPr>
          </a:p>
          <a:p>
            <a:pPr marL="342900" indent="-342900" defTabSz="1219170">
              <a:buClr>
                <a:srgbClr val="000000"/>
              </a:buClr>
              <a:buSzPts val="1500"/>
              <a:buFont typeface="Arial" panose="020B0604020202020204" pitchFamily="34" charset="0"/>
              <a:buChar char="•"/>
            </a:pPr>
            <a:r>
              <a:rPr lang="en-IN" sz="2000" b="0" i="0" dirty="0">
                <a:solidFill>
                  <a:schemeClr val="bg2">
                    <a:lumMod val="10000"/>
                  </a:schemeClr>
                </a:solidFill>
                <a:effectLst/>
                <a:latin typeface="Times New Roman" panose="02020603050405020304" pitchFamily="18" charset="0"/>
                <a:cs typeface="Times New Roman" panose="02020603050405020304" pitchFamily="18" charset="0"/>
              </a:rPr>
              <a:t>Microsoft Computer Vision API </a:t>
            </a:r>
          </a:p>
          <a:p>
            <a:pPr marL="342900" indent="-342900" defTabSz="1219170">
              <a:buClr>
                <a:srgbClr val="000000"/>
              </a:buClr>
              <a:buSzPts val="1500"/>
              <a:buFont typeface="Arial" panose="020B0604020202020204" pitchFamily="34" charset="0"/>
              <a:buChar char="•"/>
            </a:pPr>
            <a:r>
              <a:rPr lang="en-IN" sz="2000" b="0" i="0" dirty="0">
                <a:solidFill>
                  <a:schemeClr val="bg2">
                    <a:lumMod val="10000"/>
                  </a:schemeClr>
                </a:solidFill>
                <a:effectLst/>
                <a:latin typeface="Times New Roman" panose="02020603050405020304" pitchFamily="18" charset="0"/>
                <a:cs typeface="Times New Roman" panose="02020603050405020304" pitchFamily="18" charset="0"/>
              </a:rPr>
              <a:t>Lambda Labs API </a:t>
            </a:r>
          </a:p>
          <a:p>
            <a:pPr marL="342900" indent="-342900" defTabSz="1219170">
              <a:buClr>
                <a:srgbClr val="000000"/>
              </a:buClr>
              <a:buSzPts val="1500"/>
              <a:buFont typeface="Arial" panose="020B0604020202020204" pitchFamily="34" charset="0"/>
              <a:buChar char="•"/>
            </a:pPr>
            <a:r>
              <a:rPr lang="en-IN" sz="2000" b="0" i="0" dirty="0">
                <a:solidFill>
                  <a:schemeClr val="bg2">
                    <a:lumMod val="10000"/>
                  </a:schemeClr>
                </a:solidFill>
                <a:effectLst/>
                <a:latin typeface="Times New Roman" panose="02020603050405020304" pitchFamily="18" charset="0"/>
                <a:cs typeface="Times New Roman" panose="02020603050405020304" pitchFamily="18" charset="0"/>
              </a:rPr>
              <a:t>Kairos</a:t>
            </a:r>
          </a:p>
          <a:p>
            <a:pPr marL="342900" indent="-342900" defTabSz="1219170">
              <a:buClr>
                <a:srgbClr val="000000"/>
              </a:buClr>
              <a:buSzPts val="1500"/>
              <a:buFont typeface="Arial" panose="020B0604020202020204" pitchFamily="34" charset="0"/>
              <a:buChar char="•"/>
            </a:pPr>
            <a:r>
              <a:rPr lang="en-IN" sz="2000" b="0" i="0" dirty="0">
                <a:solidFill>
                  <a:schemeClr val="bg2">
                    <a:lumMod val="10000"/>
                  </a:schemeClr>
                </a:solidFill>
                <a:effectLst/>
                <a:latin typeface="Times New Roman" panose="02020603050405020304" pitchFamily="18" charset="0"/>
                <a:cs typeface="Times New Roman" panose="02020603050405020304" pitchFamily="18" charset="0"/>
              </a:rPr>
              <a:t>Face++ </a:t>
            </a:r>
            <a:endParaRPr lang="en-IN" sz="1867" kern="0" dirty="0">
              <a:solidFill>
                <a:schemeClr val="bg2">
                  <a:lumMod val="10000"/>
                </a:schemeClr>
              </a:solidFill>
              <a:latin typeface="Times New Roman" panose="02020603050405020304" pitchFamily="18" charset="0"/>
              <a:ea typeface="Arial"/>
              <a:cs typeface="Times New Roman" panose="02020603050405020304" pitchFamily="18" charset="0"/>
              <a:sym typeface="Arial"/>
            </a:endParaRPr>
          </a:p>
        </p:txBody>
      </p:sp>
      <p:sp>
        <p:nvSpPr>
          <p:cNvPr id="406" name="Google Shape;406;p18"/>
          <p:cNvSpPr txBox="1"/>
          <p:nvPr/>
        </p:nvSpPr>
        <p:spPr>
          <a:xfrm>
            <a:off x="596055" y="505744"/>
            <a:ext cx="8344747" cy="430833"/>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US" sz="2000" b="1" u="sng" kern="0" dirty="0">
                <a:solidFill>
                  <a:srgbClr val="000000"/>
                </a:solidFill>
                <a:latin typeface="Times New Roman"/>
                <a:ea typeface="Times New Roman"/>
                <a:cs typeface="Times New Roman"/>
                <a:sym typeface="Times New Roman"/>
              </a:rPr>
              <a:t>SOCIAL FEASIBILITY</a:t>
            </a:r>
            <a:endParaRPr sz="1867" kern="0" dirty="0">
              <a:solidFill>
                <a:srgbClr val="000000"/>
              </a:solidFill>
              <a:latin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410"/>
        <p:cNvGrpSpPr/>
        <p:nvPr/>
      </p:nvGrpSpPr>
      <p:grpSpPr>
        <a:xfrm>
          <a:off x="0" y="0"/>
          <a:ext cx="0" cy="0"/>
          <a:chOff x="0" y="0"/>
          <a:chExt cx="0" cy="0"/>
        </a:xfrm>
      </p:grpSpPr>
      <p:sp>
        <p:nvSpPr>
          <p:cNvPr id="411" name="Google Shape;411;p19"/>
          <p:cNvSpPr txBox="1"/>
          <p:nvPr/>
        </p:nvSpPr>
        <p:spPr>
          <a:xfrm>
            <a:off x="749584" y="500922"/>
            <a:ext cx="8939425" cy="430833"/>
          </a:xfrm>
          <a:prstGeom prst="rect">
            <a:avLst/>
          </a:prstGeom>
          <a:noFill/>
          <a:ln>
            <a:noFill/>
          </a:ln>
        </p:spPr>
        <p:txBody>
          <a:bodyPr spcFirstLastPara="1" wrap="square" lIns="121900" tIns="60933" rIns="121900" bIns="60933" anchor="t" anchorCtr="0">
            <a:spAutoFit/>
          </a:bodyPr>
          <a:lstStyle/>
          <a:p>
            <a:pPr defTabSz="1219170">
              <a:buClr>
                <a:srgbClr val="000000"/>
              </a:buClr>
            </a:pPr>
            <a:r>
              <a:rPr lang="en-US" sz="2000" b="1" u="sng" kern="0" dirty="0">
                <a:solidFill>
                  <a:srgbClr val="1B212C"/>
                </a:solidFill>
                <a:latin typeface="Times New Roman"/>
                <a:ea typeface="Times New Roman"/>
                <a:cs typeface="Times New Roman"/>
                <a:sym typeface="Times New Roman"/>
              </a:rPr>
              <a:t>ECONOMIC  FEASIBILITY</a:t>
            </a:r>
            <a:endParaRPr sz="2000" kern="0" dirty="0">
              <a:solidFill>
                <a:srgbClr val="1B212C"/>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412" name="Google Shape;412;p19"/>
              <p:cNvSpPr txBox="1"/>
              <p:nvPr/>
            </p:nvSpPr>
            <p:spPr>
              <a:xfrm>
                <a:off x="749583" y="1661042"/>
                <a:ext cx="8143405" cy="779711"/>
              </a:xfrm>
              <a:prstGeom prst="rect">
                <a:avLst/>
              </a:prstGeom>
              <a:noFill/>
              <a:ln>
                <a:noFill/>
              </a:ln>
            </p:spPr>
            <p:txBody>
              <a:bodyPr spcFirstLastPara="1" wrap="square" lIns="121900" tIns="60933" rIns="121900" bIns="60933" anchor="t" anchorCtr="0">
                <a:spAutoFit/>
              </a:bodyPr>
              <a:lstStyle/>
              <a:p>
                <a:pPr marL="380990" indent="-380990" defTabSz="1219170">
                  <a:buClr>
                    <a:srgbClr val="000000"/>
                  </a:buClr>
                  <a:buSzPts val="1500"/>
                  <a:buFont typeface="Noto Sans Symbols"/>
                  <a:buChar char="❑"/>
                </a:pPr>
                <a:r>
                  <a:rPr lang="en-US" sz="2000" kern="0" dirty="0">
                    <a:solidFill>
                      <a:srgbClr val="1B212C"/>
                    </a:solidFill>
                    <a:latin typeface="Times New Roman"/>
                    <a:ea typeface="Times New Roman"/>
                    <a:cs typeface="Times New Roman"/>
                    <a:sym typeface="Times New Roman"/>
                  </a:rPr>
                  <a:t>Estimation of development Effort (E) </a:t>
                </a:r>
                <a:r>
                  <a:rPr lang="en-US" sz="1800" dirty="0">
                    <a:solidFill>
                      <a:srgbClr val="0D0D0D"/>
                    </a:solidFill>
                    <a:effectLst/>
                    <a:latin typeface="Times New Roman" panose="02020603050405020304" pitchFamily="18" charset="0"/>
                    <a:ea typeface="Times New Roman" panose="02020603050405020304" pitchFamily="18" charset="0"/>
                  </a:rPr>
                  <a:t>:</a:t>
                </a:r>
                <a14:m>
                  <m:oMath xmlns:m="http://schemas.openxmlformats.org/officeDocument/2006/math">
                    <m:r>
                      <a:rPr lang="en-US" sz="1800"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𝐸</m:t>
                    </m:r>
                    <m:r>
                      <a:rPr lang="en-US" sz="1800"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sz="1800" i="1">
                            <a:solidFill>
                              <a:srgbClr val="0D0D0D"/>
                            </a:solidFill>
                            <a:effectLst/>
                            <a:latin typeface="Cambria Math" panose="02040503050406030204" pitchFamily="18" charset="0"/>
                          </a:rPr>
                        </m:ctrlPr>
                      </m:sSubPr>
                      <m:e>
                        <m:r>
                          <a:rPr lang="en-US" sz="1800"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800"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𝑏</m:t>
                        </m:r>
                      </m:sub>
                    </m:sSub>
                    <m:sSup>
                      <m:sSupPr>
                        <m:ctrlPr>
                          <a:rPr lang="en-IN" sz="1800" i="1">
                            <a:solidFill>
                              <a:srgbClr val="0D0D0D"/>
                            </a:solidFill>
                            <a:effectLst/>
                            <a:latin typeface="Cambria Math" panose="02040503050406030204" pitchFamily="18" charset="0"/>
                          </a:rPr>
                        </m:ctrlPr>
                      </m:sSupPr>
                      <m:e>
                        <m:d>
                          <m:dPr>
                            <m:ctrlPr>
                              <a:rPr lang="en-IN" sz="1800" i="1">
                                <a:solidFill>
                                  <a:srgbClr val="0D0D0D"/>
                                </a:solidFill>
                                <a:effectLst/>
                                <a:latin typeface="Cambria Math" panose="02040503050406030204" pitchFamily="18" charset="0"/>
                              </a:rPr>
                            </m:ctrlPr>
                          </m:dPr>
                          <m:e>
                            <m:r>
                              <a:rPr lang="en-US" sz="1800"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𝐾𝐿𝑂𝐶</m:t>
                            </m:r>
                          </m:e>
                        </m:d>
                      </m:e>
                      <m:sup>
                        <m:r>
                          <a:rPr lang="en-US" sz="1800"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𝑏</m:t>
                        </m:r>
                      </m:sup>
                    </m:sSup>
                    <m:r>
                      <a:rPr lang="en-US" sz="1800"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𝑏</m:t>
                    </m:r>
                  </m:oMath>
                </a14:m>
                <a:endParaRPr sz="2133" kern="0" dirty="0">
                  <a:solidFill>
                    <a:srgbClr val="1B212C"/>
                  </a:solidFill>
                  <a:highlight>
                    <a:srgbClr val="FFFFFF"/>
                  </a:highlight>
                  <a:latin typeface="Times New Roman"/>
                  <a:ea typeface="Times New Roman"/>
                  <a:cs typeface="Times New Roman"/>
                  <a:sym typeface="Times New Roman"/>
                </a:endParaRPr>
              </a:p>
              <a:p>
                <a:pPr marL="380990" indent="-237061" defTabSz="1219170">
                  <a:buClr>
                    <a:srgbClr val="000000"/>
                  </a:buClr>
                  <a:buSzPts val="1700"/>
                </a:pPr>
                <a:endParaRPr sz="2267" i="1" kern="0" dirty="0">
                  <a:solidFill>
                    <a:srgbClr val="000000"/>
                  </a:solidFill>
                  <a:latin typeface="Arial"/>
                  <a:ea typeface="Arial"/>
                  <a:cs typeface="Arial"/>
                  <a:sym typeface="Arial"/>
                </a:endParaRPr>
              </a:p>
            </p:txBody>
          </p:sp>
        </mc:Choice>
        <mc:Fallback xmlns="">
          <p:sp>
            <p:nvSpPr>
              <p:cNvPr id="412" name="Google Shape;412;p19"/>
              <p:cNvSpPr txBox="1">
                <a:spLocks noRot="1" noChangeAspect="1" noMove="1" noResize="1" noEditPoints="1" noAdjustHandles="1" noChangeArrowheads="1" noChangeShapeType="1" noTextEdit="1"/>
              </p:cNvSpPr>
              <p:nvPr/>
            </p:nvSpPr>
            <p:spPr>
              <a:xfrm>
                <a:off x="749583" y="1661042"/>
                <a:ext cx="8143405" cy="779711"/>
              </a:xfrm>
              <a:prstGeom prst="rect">
                <a:avLst/>
              </a:prstGeom>
              <a:blipFill>
                <a:blip r:embed="rId3"/>
                <a:stretch>
                  <a:fillRect l="-75" t="-2344"/>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5" name="Google Shape;415;p19"/>
              <p:cNvSpPr txBox="1"/>
              <p:nvPr/>
            </p:nvSpPr>
            <p:spPr>
              <a:xfrm>
                <a:off x="749583" y="2849174"/>
                <a:ext cx="8076917" cy="430833"/>
              </a:xfrm>
              <a:prstGeom prst="rect">
                <a:avLst/>
              </a:prstGeom>
              <a:noFill/>
              <a:ln>
                <a:noFill/>
              </a:ln>
            </p:spPr>
            <p:txBody>
              <a:bodyPr spcFirstLastPara="1" wrap="square" lIns="121900" tIns="60933" rIns="121900" bIns="60933" anchor="t" anchorCtr="0">
                <a:spAutoFit/>
              </a:bodyPr>
              <a:lstStyle/>
              <a:p>
                <a:pPr marL="380990" indent="-380990" defTabSz="1219170">
                  <a:buClr>
                    <a:srgbClr val="000000"/>
                  </a:buClr>
                  <a:buSzPts val="1500"/>
                  <a:buFont typeface="Noto Sans Symbols"/>
                  <a:buChar char="❑"/>
                </a:pPr>
                <a:r>
                  <a:rPr lang="en-US" sz="2000" kern="0" dirty="0">
                    <a:solidFill>
                      <a:srgbClr val="1B212C"/>
                    </a:solidFill>
                    <a:latin typeface="Times New Roman"/>
                    <a:ea typeface="Times New Roman"/>
                    <a:cs typeface="Times New Roman"/>
                    <a:sym typeface="Times New Roman"/>
                  </a:rPr>
                  <a:t>Estimation of development Time (D) : </a:t>
                </a:r>
                <a14:m>
                  <m:oMath xmlns:m="http://schemas.openxmlformats.org/officeDocument/2006/math">
                    <m:r>
                      <a:rPr lang="en-IN" sz="1800" i="1" smtClean="0">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𝐷</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sz="2000"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𝑏</m:t>
                        </m:r>
                      </m:sub>
                    </m:sSub>
                    <m:sSup>
                      <m:sSupPr>
                        <m:ctrlPr>
                          <a:rPr lang="en-IN" sz="2000" i="1">
                            <a:effectLst/>
                            <a:latin typeface="Cambria Math" panose="02040503050406030204" pitchFamily="18" charset="0"/>
                          </a:rPr>
                        </m:ctrlPr>
                      </m:sSupPr>
                      <m:e>
                        <m:d>
                          <m:dPr>
                            <m:ctrlPr>
                              <a:rPr lang="en-IN" sz="2000" i="1">
                                <a:effectLst/>
                                <a:latin typeface="Cambria Math" panose="020405030504060302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𝐸</m:t>
                            </m:r>
                          </m:e>
                        </m:d>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𝑑</m:t>
                        </m:r>
                      </m:sup>
                    </m:s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𝑏</m:t>
                    </m:r>
                  </m:oMath>
                </a14:m>
                <a:endParaRPr sz="2000" kern="0" dirty="0">
                  <a:solidFill>
                    <a:srgbClr val="1B212C"/>
                  </a:solidFill>
                  <a:latin typeface="Arial"/>
                  <a:ea typeface="Arial"/>
                  <a:cs typeface="Arial"/>
                  <a:sym typeface="Arial"/>
                </a:endParaRPr>
              </a:p>
            </p:txBody>
          </p:sp>
        </mc:Choice>
        <mc:Fallback xmlns="">
          <p:sp>
            <p:nvSpPr>
              <p:cNvPr id="415" name="Google Shape;415;p19"/>
              <p:cNvSpPr txBox="1">
                <a:spLocks noRot="1" noChangeAspect="1" noMove="1" noResize="1" noEditPoints="1" noAdjustHandles="1" noChangeArrowheads="1" noChangeShapeType="1" noTextEdit="1"/>
              </p:cNvSpPr>
              <p:nvPr/>
            </p:nvSpPr>
            <p:spPr>
              <a:xfrm>
                <a:off x="749583" y="2849174"/>
                <a:ext cx="8076917" cy="430833"/>
              </a:xfrm>
              <a:prstGeom prst="rect">
                <a:avLst/>
              </a:prstGeom>
              <a:blipFill>
                <a:blip r:embed="rId4"/>
                <a:stretch>
                  <a:fillRect l="-75" t="-4225" b="-21127"/>
                </a:stretch>
              </a:blipFill>
              <a:ln>
                <a:noFill/>
              </a:ln>
            </p:spPr>
            <p:txBody>
              <a:bodyPr/>
              <a:lstStyle/>
              <a:p>
                <a:r>
                  <a:rPr lang="en-IN">
                    <a:noFill/>
                  </a:rPr>
                  <a:t> </a:t>
                </a:r>
              </a:p>
            </p:txBody>
          </p:sp>
        </mc:Fallback>
      </mc:AlternateContent>
      <p:sp>
        <p:nvSpPr>
          <p:cNvPr id="418" name="Google Shape;418;p19"/>
          <p:cNvSpPr txBox="1"/>
          <p:nvPr/>
        </p:nvSpPr>
        <p:spPr>
          <a:xfrm>
            <a:off x="749584" y="4179099"/>
            <a:ext cx="10458025" cy="2564805"/>
          </a:xfrm>
          <a:prstGeom prst="rect">
            <a:avLst/>
          </a:prstGeom>
          <a:blipFill rotWithShape="1">
            <a:blip r:embed="rId5">
              <a:alphaModFix/>
            </a:blip>
            <a:stretch>
              <a:fillRect l="-232"/>
            </a:stretch>
          </a:blipFill>
          <a:ln>
            <a:noFill/>
          </a:ln>
        </p:spPr>
        <p:txBody>
          <a:bodyPr spcFirstLastPara="1" wrap="square" lIns="121900" tIns="60933" rIns="121900" bIns="60933" anchor="t" anchorCtr="0">
            <a:noAutofit/>
          </a:bodyPr>
          <a:lstStyle/>
          <a:p>
            <a:pPr defTabSz="1219170">
              <a:buClr>
                <a:srgbClr val="000000"/>
              </a:buClr>
            </a:pPr>
            <a:r>
              <a:rPr lang="en-US" sz="1867" kern="0" dirty="0">
                <a:solidFill>
                  <a:srgbClr val="000000"/>
                </a:solidFill>
                <a:latin typeface="Arial"/>
                <a:ea typeface="Arial"/>
                <a:cs typeface="Arial"/>
                <a:sym typeface="Arial"/>
              </a:rPr>
              <a:t> </a:t>
            </a:r>
            <a:endParaRPr sz="1867" kern="0" dirty="0">
              <a:solidFill>
                <a:srgbClr val="000000"/>
              </a:solidFill>
              <a:latin typeface="Arial"/>
              <a:cs typeface="Arial"/>
              <a:sym typeface="Aria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FDE0738-B879-4DF9-887E-4BC32A906E6B}"/>
                  </a:ext>
                </a:extLst>
              </p:cNvPr>
              <p:cNvSpPr txBox="1"/>
              <p:nvPr/>
            </p:nvSpPr>
            <p:spPr>
              <a:xfrm>
                <a:off x="4307539" y="2294906"/>
                <a:ext cx="2636619" cy="287323"/>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867" i="1" kern="0" smtClean="0">
                          <a:solidFill>
                            <a:srgbClr val="000000"/>
                          </a:solidFill>
                          <a:latin typeface="Cambria Math" panose="02040503050406030204" pitchFamily="18" charset="0"/>
                          <a:sym typeface="Arial"/>
                        </a:rPr>
                        <m:t>𝐸</m:t>
                      </m:r>
                      <m:r>
                        <a:rPr lang="en-US" sz="1867" i="1" kern="0" smtClean="0">
                          <a:solidFill>
                            <a:srgbClr val="000000"/>
                          </a:solidFill>
                          <a:latin typeface="Cambria Math" panose="02040503050406030204" pitchFamily="18" charset="0"/>
                          <a:sym typeface="Arial"/>
                        </a:rPr>
                        <m:t>=3.0</m:t>
                      </m:r>
                      <m:sSup>
                        <m:sSupPr>
                          <m:ctrlPr>
                            <a:rPr lang="en-IN" sz="1867" i="1" kern="0">
                              <a:solidFill>
                                <a:srgbClr val="000000"/>
                              </a:solidFill>
                              <a:latin typeface="Cambria Math" panose="02040503050406030204" pitchFamily="18" charset="0"/>
                              <a:sym typeface="Arial"/>
                            </a:rPr>
                          </m:ctrlPr>
                        </m:sSupPr>
                        <m:e>
                          <m:r>
                            <a:rPr lang="en-US" sz="1867" i="1" kern="0">
                              <a:solidFill>
                                <a:srgbClr val="000000"/>
                              </a:solidFill>
                              <a:latin typeface="Cambria Math" panose="02040503050406030204" pitchFamily="18" charset="0"/>
                              <a:sym typeface="Arial"/>
                            </a:rPr>
                            <m:t>(</m:t>
                          </m:r>
                          <m:r>
                            <a:rPr lang="en-US" sz="1867" b="0" i="1" kern="0" smtClean="0">
                              <a:solidFill>
                                <a:srgbClr val="000000"/>
                              </a:solidFill>
                              <a:latin typeface="Cambria Math" panose="02040503050406030204" pitchFamily="18" charset="0"/>
                              <a:sym typeface="Arial"/>
                            </a:rPr>
                            <m:t>1</m:t>
                          </m:r>
                          <m:r>
                            <a:rPr lang="en-US" sz="1867" i="1" kern="0">
                              <a:solidFill>
                                <a:srgbClr val="000000"/>
                              </a:solidFill>
                              <a:latin typeface="Cambria Math" panose="02040503050406030204" pitchFamily="18" charset="0"/>
                              <a:sym typeface="Arial"/>
                            </a:rPr>
                            <m:t>0)</m:t>
                          </m:r>
                        </m:e>
                        <m:sup>
                          <m:r>
                            <a:rPr lang="en-US" sz="1867" i="1" kern="0">
                              <a:solidFill>
                                <a:srgbClr val="000000"/>
                              </a:solidFill>
                              <a:latin typeface="Cambria Math" panose="02040503050406030204" pitchFamily="18" charset="0"/>
                              <a:sym typeface="Arial"/>
                            </a:rPr>
                            <m:t>1.12</m:t>
                          </m:r>
                        </m:sup>
                      </m:sSup>
                      <m:r>
                        <a:rPr lang="en-US" sz="1867" i="1" kern="0">
                          <a:solidFill>
                            <a:srgbClr val="000000"/>
                          </a:solidFill>
                          <a:latin typeface="Cambria Math" panose="02040503050406030204" pitchFamily="18" charset="0"/>
                          <a:sym typeface="Arial"/>
                        </a:rPr>
                        <m:t> =</m:t>
                      </m:r>
                      <m:r>
                        <a:rPr lang="en-US" sz="1867" b="0" i="1" kern="0" smtClean="0">
                          <a:solidFill>
                            <a:srgbClr val="000000"/>
                          </a:solidFill>
                          <a:latin typeface="Cambria Math" panose="02040503050406030204" pitchFamily="18" charset="0"/>
                          <a:sym typeface="Arial"/>
                        </a:rPr>
                        <m:t>39</m:t>
                      </m:r>
                      <m:r>
                        <a:rPr lang="en-US" sz="1867" i="1" kern="0">
                          <a:solidFill>
                            <a:srgbClr val="000000"/>
                          </a:solidFill>
                          <a:latin typeface="Cambria Math" panose="02040503050406030204" pitchFamily="18" charset="0"/>
                          <a:sym typeface="Arial"/>
                        </a:rPr>
                        <m:t> </m:t>
                      </m:r>
                      <m:r>
                        <a:rPr lang="en-US" sz="1867" i="1" kern="0">
                          <a:solidFill>
                            <a:srgbClr val="000000"/>
                          </a:solidFill>
                          <a:latin typeface="Cambria Math" panose="02040503050406030204" pitchFamily="18" charset="0"/>
                          <a:sym typeface="Arial"/>
                        </a:rPr>
                        <m:t>𝑃𝑀</m:t>
                      </m:r>
                    </m:oMath>
                  </m:oMathPara>
                </a14:m>
                <a:endParaRPr lang="en-IN" sz="1867" kern="0" dirty="0">
                  <a:solidFill>
                    <a:srgbClr val="000000"/>
                  </a:solidFill>
                  <a:latin typeface="Arial"/>
                  <a:cs typeface="Arial"/>
                  <a:sym typeface="Arial"/>
                </a:endParaRPr>
              </a:p>
            </p:txBody>
          </p:sp>
        </mc:Choice>
        <mc:Fallback xmlns="">
          <p:sp>
            <p:nvSpPr>
              <p:cNvPr id="2" name="TextBox 1">
                <a:extLst>
                  <a:ext uri="{FF2B5EF4-FFF2-40B4-BE49-F238E27FC236}">
                    <a16:creationId xmlns:a16="http://schemas.microsoft.com/office/drawing/2014/main" id="{2FDE0738-B879-4DF9-887E-4BC32A906E6B}"/>
                  </a:ext>
                </a:extLst>
              </p:cNvPr>
              <p:cNvSpPr txBox="1">
                <a:spLocks noRot="1" noChangeAspect="1" noMove="1" noResize="1" noEditPoints="1" noAdjustHandles="1" noChangeArrowheads="1" noChangeShapeType="1" noTextEdit="1"/>
              </p:cNvSpPr>
              <p:nvPr/>
            </p:nvSpPr>
            <p:spPr>
              <a:xfrm>
                <a:off x="4307539" y="2294906"/>
                <a:ext cx="2636619" cy="287323"/>
              </a:xfrm>
              <a:prstGeom prst="rect">
                <a:avLst/>
              </a:prstGeom>
              <a:blipFill>
                <a:blip r:embed="rId6"/>
                <a:stretch>
                  <a:fillRect l="-1620" r="-1389" b="-375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978405A-803D-4A65-84F1-6D0F963E8563}"/>
                  </a:ext>
                </a:extLst>
              </p:cNvPr>
              <p:cNvSpPr txBox="1"/>
              <p:nvPr/>
            </p:nvSpPr>
            <p:spPr>
              <a:xfrm>
                <a:off x="2730500" y="3577942"/>
                <a:ext cx="6096000" cy="382733"/>
              </a:xfrm>
              <a:prstGeom prst="rect">
                <a:avLst/>
              </a:prstGeom>
              <a:noFill/>
            </p:spPr>
            <p:txBody>
              <a:bodyPr wrap="square">
                <a:spAutoFit/>
              </a:bodyPr>
              <a:lstStyle/>
              <a:p>
                <a:pPr defTabSz="1219170">
                  <a:buClr>
                    <a:srgbClr val="000000"/>
                  </a:buClr>
                </a:pPr>
                <a14:m>
                  <m:oMathPara xmlns:m="http://schemas.openxmlformats.org/officeDocument/2006/math">
                    <m:oMathParaPr>
                      <m:jc m:val="centerGroup"/>
                    </m:oMathParaPr>
                    <m:oMath xmlns:m="http://schemas.openxmlformats.org/officeDocument/2006/math">
                      <m:r>
                        <a:rPr lang="en-US" sz="1867" i="1" kern="0" smtClean="0">
                          <a:solidFill>
                            <a:srgbClr val="000000"/>
                          </a:solidFill>
                          <a:latin typeface="Cambria Math" panose="02040503050406030204" pitchFamily="18" charset="0"/>
                          <a:sym typeface="Arial"/>
                        </a:rPr>
                        <m:t>𝐷</m:t>
                      </m:r>
                      <m:r>
                        <a:rPr lang="en-US" sz="1867" i="1" kern="0" smtClean="0">
                          <a:solidFill>
                            <a:srgbClr val="000000"/>
                          </a:solidFill>
                          <a:latin typeface="Cambria Math" panose="02040503050406030204" pitchFamily="18" charset="0"/>
                          <a:sym typeface="Arial"/>
                        </a:rPr>
                        <m:t>=2.5</m:t>
                      </m:r>
                      <m:sSup>
                        <m:sSupPr>
                          <m:ctrlPr>
                            <a:rPr lang="en-IN" sz="1867" i="1" kern="0">
                              <a:solidFill>
                                <a:srgbClr val="000000"/>
                              </a:solidFill>
                              <a:latin typeface="Cambria Math" panose="02040503050406030204" pitchFamily="18" charset="0"/>
                              <a:sym typeface="Arial"/>
                            </a:rPr>
                          </m:ctrlPr>
                        </m:sSupPr>
                        <m:e>
                          <m:r>
                            <a:rPr lang="en-US" sz="1867" i="1" kern="0">
                              <a:solidFill>
                                <a:srgbClr val="000000"/>
                              </a:solidFill>
                              <a:latin typeface="Cambria Math" panose="02040503050406030204" pitchFamily="18" charset="0"/>
                              <a:sym typeface="Arial"/>
                            </a:rPr>
                            <m:t>(</m:t>
                          </m:r>
                          <m:r>
                            <a:rPr lang="en-US" sz="1867" b="0" i="1" kern="0" smtClean="0">
                              <a:solidFill>
                                <a:srgbClr val="000000"/>
                              </a:solidFill>
                              <a:latin typeface="Cambria Math" panose="02040503050406030204" pitchFamily="18" charset="0"/>
                              <a:sym typeface="Arial"/>
                            </a:rPr>
                            <m:t>39</m:t>
                          </m:r>
                          <m:r>
                            <a:rPr lang="en-US" sz="1867" i="1" kern="0">
                              <a:solidFill>
                                <a:srgbClr val="000000"/>
                              </a:solidFill>
                              <a:latin typeface="Cambria Math" panose="02040503050406030204" pitchFamily="18" charset="0"/>
                              <a:sym typeface="Arial"/>
                            </a:rPr>
                            <m:t>)</m:t>
                          </m:r>
                        </m:e>
                        <m:sup>
                          <m:r>
                            <a:rPr lang="en-US" sz="1867" i="1" kern="0">
                              <a:solidFill>
                                <a:srgbClr val="000000"/>
                              </a:solidFill>
                              <a:latin typeface="Cambria Math" panose="02040503050406030204" pitchFamily="18" charset="0"/>
                              <a:sym typeface="Arial"/>
                            </a:rPr>
                            <m:t>0.35</m:t>
                          </m:r>
                        </m:sup>
                      </m:sSup>
                      <m:r>
                        <a:rPr lang="en-US" sz="1867" i="1" kern="0">
                          <a:solidFill>
                            <a:srgbClr val="000000"/>
                          </a:solidFill>
                          <a:latin typeface="Cambria Math" panose="02040503050406030204" pitchFamily="18" charset="0"/>
                          <a:sym typeface="Arial"/>
                        </a:rPr>
                        <m:t> =</m:t>
                      </m:r>
                      <m:r>
                        <a:rPr lang="en-US" sz="1867" b="0" i="1" kern="0" smtClean="0">
                          <a:solidFill>
                            <a:srgbClr val="000000"/>
                          </a:solidFill>
                          <a:latin typeface="Cambria Math" panose="02040503050406030204" pitchFamily="18" charset="0"/>
                          <a:sym typeface="Arial"/>
                        </a:rPr>
                        <m:t>9</m:t>
                      </m:r>
                      <m:r>
                        <a:rPr lang="en-US" sz="1867" i="1" kern="0">
                          <a:solidFill>
                            <a:srgbClr val="000000"/>
                          </a:solidFill>
                          <a:latin typeface="Cambria Math" panose="02040503050406030204" pitchFamily="18" charset="0"/>
                          <a:sym typeface="Arial"/>
                        </a:rPr>
                        <m:t> </m:t>
                      </m:r>
                      <m:r>
                        <a:rPr lang="en-US" sz="1867" i="1" kern="0">
                          <a:solidFill>
                            <a:srgbClr val="000000"/>
                          </a:solidFill>
                          <a:latin typeface="Cambria Math" panose="02040503050406030204" pitchFamily="18" charset="0"/>
                          <a:sym typeface="Arial"/>
                        </a:rPr>
                        <m:t>𝑚𝑜𝑛𝑡h𝑠</m:t>
                      </m:r>
                    </m:oMath>
                  </m:oMathPara>
                </a14:m>
                <a:endParaRPr lang="en-IN" sz="1867" kern="0" dirty="0">
                  <a:solidFill>
                    <a:srgbClr val="000000"/>
                  </a:solidFill>
                  <a:latin typeface="Arial"/>
                  <a:cs typeface="Arial"/>
                  <a:sym typeface="Arial"/>
                </a:endParaRPr>
              </a:p>
            </p:txBody>
          </p:sp>
        </mc:Choice>
        <mc:Fallback xmlns="">
          <p:sp>
            <p:nvSpPr>
              <p:cNvPr id="12" name="TextBox 11">
                <a:extLst>
                  <a:ext uri="{FF2B5EF4-FFF2-40B4-BE49-F238E27FC236}">
                    <a16:creationId xmlns:a16="http://schemas.microsoft.com/office/drawing/2014/main" id="{0978405A-803D-4A65-84F1-6D0F963E8563}"/>
                  </a:ext>
                </a:extLst>
              </p:cNvPr>
              <p:cNvSpPr txBox="1">
                <a:spLocks noRot="1" noChangeAspect="1" noMove="1" noResize="1" noEditPoints="1" noAdjustHandles="1" noChangeArrowheads="1" noChangeShapeType="1" noTextEdit="1"/>
              </p:cNvSpPr>
              <p:nvPr/>
            </p:nvSpPr>
            <p:spPr>
              <a:xfrm>
                <a:off x="2730500" y="3577942"/>
                <a:ext cx="6096000" cy="382733"/>
              </a:xfrm>
              <a:prstGeom prst="rect">
                <a:avLst/>
              </a:prstGeom>
              <a:blipFill>
                <a:blip r:embed="rId7"/>
                <a:stretch>
                  <a:fillRect b="-15873"/>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FC7CB941-F35D-4AAC-A4C5-54B91FC58AD2}"/>
              </a:ext>
            </a:extLst>
          </p:cNvPr>
          <p:cNvSpPr txBox="1"/>
          <p:nvPr/>
        </p:nvSpPr>
        <p:spPr>
          <a:xfrm>
            <a:off x="911197" y="1143632"/>
            <a:ext cx="6096000" cy="420564"/>
          </a:xfrm>
          <a:prstGeom prst="rect">
            <a:avLst/>
          </a:prstGeom>
          <a:noFill/>
        </p:spPr>
        <p:txBody>
          <a:bodyPr wrap="square" rtlCol="0">
            <a:spAutoFit/>
          </a:bodyPr>
          <a:lstStyle/>
          <a:p>
            <a:pPr defTabSz="1219170">
              <a:buClr>
                <a:srgbClr val="000000"/>
              </a:buClr>
            </a:pPr>
            <a:r>
              <a:rPr lang="en-US" sz="2133" kern="0" dirty="0">
                <a:solidFill>
                  <a:srgbClr val="000000"/>
                </a:solidFill>
                <a:latin typeface="Times New Roman" panose="02020603050405020304" pitchFamily="18" charset="0"/>
                <a:cs typeface="Times New Roman" panose="02020603050405020304" pitchFamily="18" charset="0"/>
                <a:sym typeface="Arial"/>
              </a:rPr>
              <a:t>Let us assume, KLOC = 10K;</a:t>
            </a:r>
            <a:endParaRPr lang="en-IN" sz="2133" kern="0" dirty="0">
              <a:solidFill>
                <a:srgbClr val="000000"/>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10"/>
        <p:cNvGrpSpPr/>
        <p:nvPr/>
      </p:nvGrpSpPr>
      <p:grpSpPr>
        <a:xfrm>
          <a:off x="0" y="0"/>
          <a:ext cx="0" cy="0"/>
          <a:chOff x="0" y="0"/>
          <a:chExt cx="0" cy="0"/>
        </a:xfrm>
      </p:grpSpPr>
      <p:sp>
        <p:nvSpPr>
          <p:cNvPr id="311" name="Google Shape;311;p5"/>
          <p:cNvSpPr txBox="1">
            <a:spLocks noGrp="1"/>
          </p:cNvSpPr>
          <p:nvPr>
            <p:ph type="title"/>
          </p:nvPr>
        </p:nvSpPr>
        <p:spPr>
          <a:xfrm>
            <a:off x="415431" y="260159"/>
            <a:ext cx="11026987" cy="722489"/>
          </a:xfrm>
          <a:prstGeom prst="rect">
            <a:avLst/>
          </a:prstGeom>
          <a:noFill/>
          <a:ln>
            <a:noFill/>
          </a:ln>
        </p:spPr>
        <p:txBody>
          <a:bodyPr spcFirstLastPara="1" wrap="square" lIns="121900" tIns="121900" rIns="121900" bIns="121900" anchor="ctr" anchorCtr="0">
            <a:noAutofit/>
          </a:bodyPr>
          <a:lstStyle/>
          <a:p>
            <a:pPr algn="ctr"/>
            <a:r>
              <a:rPr lang="en-US" sz="3730" b="1" u="sng" dirty="0">
                <a:solidFill>
                  <a:schemeClr val="dk1"/>
                </a:solidFill>
                <a:latin typeface="Times New Roman"/>
                <a:ea typeface="Times New Roman"/>
                <a:cs typeface="Times New Roman"/>
                <a:sym typeface="Times New Roman"/>
              </a:rPr>
              <a:t>OVERVIEW</a:t>
            </a:r>
            <a:endParaRPr sz="3730" dirty="0"/>
          </a:p>
        </p:txBody>
      </p:sp>
      <p:sp>
        <p:nvSpPr>
          <p:cNvPr id="312" name="Google Shape;312;p5"/>
          <p:cNvSpPr txBox="1"/>
          <p:nvPr/>
        </p:nvSpPr>
        <p:spPr>
          <a:xfrm>
            <a:off x="159544" y="1304925"/>
            <a:ext cx="11872912" cy="5755367"/>
          </a:xfrm>
          <a:prstGeom prst="rect">
            <a:avLst/>
          </a:prstGeom>
          <a:noFill/>
          <a:ln>
            <a:noFill/>
          </a:ln>
        </p:spPr>
        <p:txBody>
          <a:bodyPr spcFirstLastPara="1" wrap="square" lIns="121900" tIns="60933" rIns="121900" bIns="60933" anchor="t" anchorCtr="0">
            <a:spAutoFit/>
          </a:bodyPr>
          <a:lstStyle/>
          <a:p>
            <a:pPr marL="380990" indent="-380990" defTabSz="1219170">
              <a:buClr>
                <a:srgbClr val="000000"/>
              </a:buClr>
              <a:buSzPts val="1800"/>
              <a:buFont typeface="Noto Sans Symbols"/>
              <a:buChar char="❑"/>
            </a:pPr>
            <a:r>
              <a:rPr lang="en-US" sz="2600" kern="0" dirty="0">
                <a:solidFill>
                  <a:srgbClr val="171717"/>
                </a:solidFill>
                <a:latin typeface="Times New Roman" panose="02020603050405020304" pitchFamily="18" charset="0"/>
                <a:cs typeface="Times New Roman" panose="02020603050405020304" pitchFamily="18" charset="0"/>
                <a:sym typeface="Arial"/>
              </a:rPr>
              <a:t>Facial emotion detection is one of the most common applications of Artificial Intelligence.</a:t>
            </a:r>
            <a:r>
              <a:rPr lang="en-US" sz="2800" kern="0" dirty="0">
                <a:solidFill>
                  <a:srgbClr val="000000"/>
                </a:solidFill>
                <a:latin typeface="medium-content-serif-font"/>
                <a:cs typeface="Times New Roman" panose="02020603050405020304" pitchFamily="18" charset="0"/>
                <a:sym typeface="Arial"/>
              </a:rPr>
              <a:t> </a:t>
            </a:r>
            <a:r>
              <a:rPr lang="en-US" sz="2600" b="0" i="0" dirty="0">
                <a:effectLst/>
                <a:latin typeface="Times New Roman" panose="02020603050405020304" pitchFamily="18" charset="0"/>
                <a:cs typeface="Times New Roman" panose="02020603050405020304" pitchFamily="18" charset="0"/>
              </a:rPr>
              <a:t>There are many attempts to make an automatic facial expression analysis tools as it has application in many different fields such as robotics, medicine, driving assist systems, and lie detector.</a:t>
            </a:r>
            <a:endParaRPr lang="en-US" sz="2600" b="0" i="0" kern="0" dirty="0">
              <a:effectLst/>
              <a:latin typeface="Times New Roman" panose="02020603050405020304" pitchFamily="18" charset="0"/>
              <a:cs typeface="Times New Roman" panose="02020603050405020304" pitchFamily="18" charset="0"/>
              <a:sym typeface="Arial"/>
            </a:endParaRPr>
          </a:p>
          <a:p>
            <a:pPr marL="380990" indent="-380990" defTabSz="1219170">
              <a:buClr>
                <a:srgbClr val="000000"/>
              </a:buClr>
              <a:buSzPts val="1800"/>
              <a:buFont typeface="Noto Sans Symbols"/>
              <a:buChar char="❑"/>
            </a:pPr>
            <a:endParaRPr lang="en-US" sz="2600" kern="0" dirty="0">
              <a:solidFill>
                <a:srgbClr val="F4D6AD">
                  <a:lumMod val="10000"/>
                </a:srgbClr>
              </a:solidFill>
              <a:latin typeface="Times New Roman" panose="02020603050405020304" pitchFamily="18" charset="0"/>
              <a:cs typeface="Times New Roman" panose="02020603050405020304" pitchFamily="18" charset="0"/>
              <a:sym typeface="Arial"/>
            </a:endParaRPr>
          </a:p>
          <a:p>
            <a:pPr marL="380990" indent="-380990" defTabSz="1219170">
              <a:buClr>
                <a:srgbClr val="000000"/>
              </a:buClr>
              <a:buSzPts val="1800"/>
              <a:buFont typeface="Noto Sans Symbols"/>
              <a:buChar char="❑"/>
            </a:pPr>
            <a:r>
              <a:rPr lang="en-US" sz="2600" b="0" i="0" dirty="0">
                <a:solidFill>
                  <a:srgbClr val="000000"/>
                </a:solidFill>
                <a:effectLst/>
                <a:latin typeface="Times New Roman" panose="02020603050405020304" pitchFamily="18" charset="0"/>
                <a:cs typeface="Times New Roman" panose="02020603050405020304" pitchFamily="18" charset="0"/>
              </a:rPr>
              <a:t>Facial recognition is a way of recognizing or verifying a person’s identity by looking at their face. It identifies people in photos, videos, or real-time using facial recognition systems.</a:t>
            </a:r>
          </a:p>
          <a:p>
            <a:pPr marL="380990" indent="-380990" defTabSz="1219170">
              <a:buClr>
                <a:srgbClr val="000000"/>
              </a:buClr>
              <a:buSzPts val="1800"/>
              <a:buFont typeface="Noto Sans Symbols"/>
              <a:buChar char="❑"/>
            </a:pPr>
            <a:endParaRPr lang="en-US" sz="2600" kern="0" dirty="0">
              <a:solidFill>
                <a:srgbClr val="F4D6AD">
                  <a:lumMod val="10000"/>
                </a:srgbClr>
              </a:solidFill>
              <a:latin typeface="Times New Roman" panose="02020603050405020304" pitchFamily="18" charset="0"/>
              <a:cs typeface="Times New Roman" panose="02020603050405020304" pitchFamily="18" charset="0"/>
              <a:sym typeface="Arial"/>
            </a:endParaRPr>
          </a:p>
          <a:p>
            <a:pPr marL="380990" indent="-380990" defTabSz="1219170">
              <a:buClr>
                <a:srgbClr val="000000"/>
              </a:buClr>
              <a:buSzPts val="1800"/>
              <a:buFont typeface="Noto Sans Symbols"/>
              <a:buChar char="❑"/>
            </a:pPr>
            <a:r>
              <a:rPr lang="en-US" sz="2600" kern="0" dirty="0">
                <a:solidFill>
                  <a:srgbClr val="000000"/>
                </a:solidFill>
                <a:latin typeface="Times New Roman"/>
                <a:ea typeface="Times New Roman"/>
                <a:cs typeface="Times New Roman"/>
                <a:sym typeface="Times New Roman"/>
              </a:rPr>
              <a:t>In our project, we will be using face-api.js which is a JavaScript API for face detection and face recognition in the browser implemented on top of the tensorflow.js</a:t>
            </a:r>
          </a:p>
          <a:p>
            <a:pPr marL="380990" indent="-380990" defTabSz="1219170">
              <a:buClr>
                <a:srgbClr val="000000"/>
              </a:buClr>
              <a:buSzPts val="1800"/>
              <a:buFont typeface="Noto Sans Symbols"/>
              <a:buChar char="❑"/>
            </a:pPr>
            <a:endParaRPr lang="en-US" sz="2600" kern="0" dirty="0">
              <a:solidFill>
                <a:srgbClr val="000000"/>
              </a:solidFill>
              <a:latin typeface="Times New Roman"/>
              <a:ea typeface="Times New Roman"/>
              <a:cs typeface="Times New Roman"/>
              <a:sym typeface="Times New Roman"/>
            </a:endParaRPr>
          </a:p>
          <a:p>
            <a:pPr marL="380990" indent="-380990" defTabSz="1219170">
              <a:buClr>
                <a:srgbClr val="000000"/>
              </a:buClr>
              <a:buSzPts val="1800"/>
              <a:buFont typeface="Noto Sans Symbols"/>
              <a:buChar char="❑"/>
            </a:pPr>
            <a:endParaRPr lang="en-US" sz="2600" kern="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D14E1A-3500-22DC-2715-2FD4E800263D}"/>
              </a:ext>
            </a:extLst>
          </p:cNvPr>
          <p:cNvSpPr txBox="1"/>
          <p:nvPr/>
        </p:nvSpPr>
        <p:spPr>
          <a:xfrm>
            <a:off x="2412459" y="85426"/>
            <a:ext cx="6575898"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SYSTEM ARCHITECTURE</a:t>
            </a:r>
          </a:p>
        </p:txBody>
      </p:sp>
      <p:pic>
        <p:nvPicPr>
          <p:cNvPr id="3" name="Picture 2">
            <a:extLst>
              <a:ext uri="{FF2B5EF4-FFF2-40B4-BE49-F238E27FC236}">
                <a16:creationId xmlns:a16="http://schemas.microsoft.com/office/drawing/2014/main" id="{86937D8D-2C81-7345-E075-A44A96E3E2FA}"/>
              </a:ext>
            </a:extLst>
          </p:cNvPr>
          <p:cNvPicPr>
            <a:picLocks noChangeAspect="1"/>
          </p:cNvPicPr>
          <p:nvPr/>
        </p:nvPicPr>
        <p:blipFill rotWithShape="1">
          <a:blip r:embed="rId2">
            <a:extLst>
              <a:ext uri="{28A0092B-C50C-407E-A947-70E740481C1C}">
                <a14:useLocalDpi xmlns:a14="http://schemas.microsoft.com/office/drawing/2010/main" val="0"/>
              </a:ext>
            </a:extLst>
          </a:blip>
          <a:srcRect l="1196" t="14461" r="19787" b="18026"/>
          <a:stretch/>
        </p:blipFill>
        <p:spPr>
          <a:xfrm>
            <a:off x="0" y="908741"/>
            <a:ext cx="12085983" cy="5708420"/>
          </a:xfrm>
          <a:prstGeom prst="rect">
            <a:avLst/>
          </a:prstGeom>
        </p:spPr>
      </p:pic>
    </p:spTree>
    <p:extLst>
      <p:ext uri="{BB962C8B-B14F-4D97-AF65-F5344CB8AC3E}">
        <p14:creationId xmlns:p14="http://schemas.microsoft.com/office/powerpoint/2010/main" val="3447358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1"/>
          <p:cNvSpPr txBox="1"/>
          <p:nvPr/>
        </p:nvSpPr>
        <p:spPr>
          <a:xfrm>
            <a:off x="5111609" y="2664177"/>
            <a:ext cx="4967111" cy="738609"/>
          </a:xfrm>
          <a:prstGeom prst="rect">
            <a:avLst/>
          </a:prstGeom>
          <a:noFill/>
          <a:ln>
            <a:noFill/>
          </a:ln>
        </p:spPr>
        <p:txBody>
          <a:bodyPr spcFirstLastPara="1" wrap="square" lIns="121900" tIns="60933" rIns="121900" bIns="60933" anchor="t" anchorCtr="0">
            <a:spAutoFit/>
          </a:bodyPr>
          <a:lstStyle/>
          <a:p>
            <a:r>
              <a:rPr lang="en-US" sz="4000" dirty="0">
                <a:solidFill>
                  <a:srgbClr val="000000"/>
                </a:solidFill>
                <a:latin typeface="Times New Roman"/>
                <a:ea typeface="Times New Roman"/>
                <a:cs typeface="Times New Roman"/>
                <a:sym typeface="Times New Roman"/>
              </a:rPr>
              <a:t>THANK YOU !</a:t>
            </a:r>
            <a:endParaRPr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304"/>
        <p:cNvGrpSpPr/>
        <p:nvPr/>
      </p:nvGrpSpPr>
      <p:grpSpPr>
        <a:xfrm>
          <a:off x="0" y="0"/>
          <a:ext cx="0" cy="0"/>
          <a:chOff x="0" y="0"/>
          <a:chExt cx="0" cy="0"/>
        </a:xfrm>
      </p:grpSpPr>
      <p:sp>
        <p:nvSpPr>
          <p:cNvPr id="305" name="Google Shape;305;p2"/>
          <p:cNvSpPr txBox="1">
            <a:spLocks noGrp="1"/>
          </p:cNvSpPr>
          <p:nvPr>
            <p:ph type="title"/>
          </p:nvPr>
        </p:nvSpPr>
        <p:spPr>
          <a:xfrm>
            <a:off x="108375" y="90311"/>
            <a:ext cx="11198576" cy="903112"/>
          </a:xfrm>
          <a:prstGeom prst="rect">
            <a:avLst/>
          </a:prstGeom>
          <a:noFill/>
          <a:ln>
            <a:noFill/>
          </a:ln>
        </p:spPr>
        <p:txBody>
          <a:bodyPr spcFirstLastPara="1" wrap="square" lIns="121900" tIns="121900" rIns="121900" bIns="121900" anchor="t" anchorCtr="0">
            <a:noAutofit/>
          </a:bodyPr>
          <a:lstStyle/>
          <a:p>
            <a:pPr algn="ctr"/>
            <a:r>
              <a:rPr lang="en-US" sz="3733" b="1" u="sng" dirty="0">
                <a:solidFill>
                  <a:schemeClr val="dk1"/>
                </a:solidFill>
                <a:latin typeface="Times New Roman"/>
                <a:ea typeface="Times New Roman"/>
                <a:cs typeface="Times New Roman"/>
                <a:sym typeface="Times New Roman"/>
              </a:rPr>
              <a:t>ABSTRACT</a:t>
            </a:r>
            <a:endParaRPr dirty="0"/>
          </a:p>
        </p:txBody>
      </p:sp>
      <p:sp>
        <p:nvSpPr>
          <p:cNvPr id="306" name="Google Shape;306;p2"/>
          <p:cNvSpPr txBox="1"/>
          <p:nvPr/>
        </p:nvSpPr>
        <p:spPr>
          <a:xfrm>
            <a:off x="416773" y="1266826"/>
            <a:ext cx="11358455" cy="5580448"/>
          </a:xfrm>
          <a:prstGeom prst="rect">
            <a:avLst/>
          </a:prstGeom>
          <a:noFill/>
          <a:ln>
            <a:noFill/>
          </a:ln>
        </p:spPr>
        <p:txBody>
          <a:bodyPr spcFirstLastPara="1" wrap="square" lIns="121900" tIns="60933" rIns="121900" bIns="60933" anchor="t" anchorCtr="0">
            <a:spAutoFit/>
          </a:bodyPr>
          <a:lstStyle/>
          <a:p>
            <a:pPr marL="285750" marR="0" lvl="0" indent="-285750" algn="l" rtl="0">
              <a:spcBef>
                <a:spcPts val="0"/>
              </a:spcBef>
              <a:spcAft>
                <a:spcPts val="0"/>
              </a:spcAft>
              <a:buClr>
                <a:srgbClr val="000000"/>
              </a:buClr>
              <a:buSzPts val="1800"/>
              <a:buFont typeface="Noto Sans Symbols"/>
              <a:buChar char="❑"/>
            </a:pPr>
            <a:r>
              <a:rPr lang="en-US" sz="2600" b="0" i="0" dirty="0">
                <a:solidFill>
                  <a:schemeClr val="accent4">
                    <a:lumMod val="10000"/>
                  </a:schemeClr>
                </a:solidFill>
                <a:effectLst/>
                <a:latin typeface="Times New Roman" panose="02020603050405020304" pitchFamily="18" charset="0"/>
                <a:cs typeface="Times New Roman" panose="02020603050405020304" pitchFamily="18" charset="0"/>
              </a:rPr>
              <a:t>Emotion detection research has gained significant attention across different scientific disciplines, including Human-Computer Interaction and Ubiquitous Computing. </a:t>
            </a:r>
          </a:p>
          <a:p>
            <a:pPr marL="380990" indent="-380990" defTabSz="1219170">
              <a:lnSpc>
                <a:spcPct val="115000"/>
              </a:lnSpc>
              <a:spcBef>
                <a:spcPts val="1333"/>
              </a:spcBef>
              <a:buClr>
                <a:srgbClr val="000000"/>
              </a:buClr>
              <a:buSzPts val="1800"/>
              <a:buFont typeface="Noto Sans Symbols"/>
              <a:buChar char="❑"/>
            </a:pPr>
            <a:r>
              <a:rPr lang="en-US" sz="2600" kern="0" dirty="0">
                <a:solidFill>
                  <a:srgbClr val="202124"/>
                </a:solidFill>
                <a:latin typeface="Times New Roman" panose="02020603050405020304" pitchFamily="18" charset="0"/>
                <a:cs typeface="Times New Roman" panose="02020603050405020304" pitchFamily="18" charset="0"/>
                <a:sym typeface="Arial"/>
              </a:rPr>
              <a:t>Facial Emotion Recognition is </a:t>
            </a:r>
            <a:r>
              <a:rPr lang="en-US" sz="2600" b="1" kern="0" dirty="0">
                <a:solidFill>
                  <a:srgbClr val="202124"/>
                </a:solidFill>
                <a:latin typeface="Times New Roman" panose="02020603050405020304" pitchFamily="18" charset="0"/>
                <a:cs typeface="Times New Roman" panose="02020603050405020304" pitchFamily="18" charset="0"/>
                <a:sym typeface="Arial"/>
              </a:rPr>
              <a:t>a technology which is used to analyze our facial expressions from videos or images in order to reveal information on one's emotional state</a:t>
            </a:r>
            <a:r>
              <a:rPr lang="en-US" sz="2600" kern="0" dirty="0">
                <a:solidFill>
                  <a:srgbClr val="202124"/>
                </a:solidFill>
                <a:latin typeface="Times New Roman" panose="02020603050405020304" pitchFamily="18" charset="0"/>
                <a:cs typeface="Times New Roman" panose="02020603050405020304" pitchFamily="18" charset="0"/>
                <a:sym typeface="Arial"/>
              </a:rPr>
              <a:t>.</a:t>
            </a:r>
          </a:p>
          <a:p>
            <a:pPr marL="380990" indent="-380990" defTabSz="1219170">
              <a:lnSpc>
                <a:spcPct val="115000"/>
              </a:lnSpc>
              <a:spcBef>
                <a:spcPts val="1333"/>
              </a:spcBef>
              <a:buClr>
                <a:srgbClr val="000000"/>
              </a:buClr>
              <a:buSzPts val="1800"/>
              <a:buFont typeface="Noto Sans Symbols"/>
              <a:buChar char="❑"/>
            </a:pPr>
            <a:r>
              <a:rPr lang="en-US" sz="2600" kern="0" dirty="0">
                <a:solidFill>
                  <a:srgbClr val="000000"/>
                </a:solidFill>
                <a:latin typeface="Times New Roman"/>
                <a:ea typeface="Times New Roman"/>
                <a:cs typeface="Times New Roman"/>
                <a:sym typeface="Times New Roman"/>
              </a:rPr>
              <a:t>It is the task of classifying the expressions on face images into various categories such as anger, fear, surprise, sadness, disgust, happiness and so on.</a:t>
            </a:r>
          </a:p>
          <a:p>
            <a:pPr marL="380990" indent="-380990" defTabSz="1219170">
              <a:lnSpc>
                <a:spcPct val="115000"/>
              </a:lnSpc>
              <a:spcBef>
                <a:spcPts val="1333"/>
              </a:spcBef>
              <a:buClr>
                <a:srgbClr val="000000"/>
              </a:buClr>
              <a:buSzPts val="1800"/>
              <a:buFont typeface="Noto Sans Symbols"/>
              <a:buChar char="❑"/>
            </a:pPr>
            <a:r>
              <a:rPr lang="en-US" sz="2600" kern="0" dirty="0">
                <a:solidFill>
                  <a:srgbClr val="000000"/>
                </a:solidFill>
                <a:latin typeface="Times New Roman"/>
                <a:cs typeface="Times New Roman"/>
                <a:sym typeface="Times New Roman"/>
              </a:rPr>
              <a:t>We will be implementing Javascript API (face-api.js) introduced by </a:t>
            </a:r>
            <a:r>
              <a:rPr lang="en-IN" sz="2600" b="1" i="0" dirty="0">
                <a:solidFill>
                  <a:srgbClr val="24292F"/>
                </a:solidFill>
                <a:effectLst/>
                <a:latin typeface="Times New Roman" panose="02020603050405020304" pitchFamily="18" charset="0"/>
                <a:cs typeface="Times New Roman" panose="02020603050405020304" pitchFamily="18" charset="0"/>
              </a:rPr>
              <a:t>Vincent Mühler</a:t>
            </a:r>
            <a:r>
              <a:rPr lang="en-US" sz="2600" kern="0" dirty="0">
                <a:solidFill>
                  <a:srgbClr val="000000"/>
                </a:solidFill>
                <a:latin typeface="Times New Roman"/>
                <a:cs typeface="Times New Roman"/>
                <a:sym typeface="Times New Roman"/>
              </a:rPr>
              <a:t> for detecting facial emotions on the web.</a:t>
            </a:r>
            <a:endParaRPr lang="en-US" sz="2600" kern="0" dirty="0">
              <a:solidFill>
                <a:srgbClr val="202124"/>
              </a:solidFill>
              <a:latin typeface="Times New Roman" panose="02020603050405020304" pitchFamily="18" charset="0"/>
              <a:cs typeface="Times New Roman" panose="02020603050405020304" pitchFamily="18" charset="0"/>
              <a:sym typeface="Arial"/>
            </a:endParaRPr>
          </a:p>
          <a:p>
            <a:pPr defTabSz="1219170">
              <a:spcBef>
                <a:spcPts val="1333"/>
              </a:spcBef>
              <a:buClr>
                <a:srgbClr val="000000"/>
              </a:buClr>
            </a:pPr>
            <a:endParaRPr sz="2400" kern="0" dirty="0">
              <a:solidFill>
                <a:srgbClr val="151515"/>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316"/>
        <p:cNvGrpSpPr/>
        <p:nvPr/>
      </p:nvGrpSpPr>
      <p:grpSpPr>
        <a:xfrm>
          <a:off x="0" y="0"/>
          <a:ext cx="0" cy="0"/>
          <a:chOff x="0" y="0"/>
          <a:chExt cx="0" cy="0"/>
        </a:xfrm>
      </p:grpSpPr>
      <p:sp>
        <p:nvSpPr>
          <p:cNvPr id="317" name="Google Shape;317;p16"/>
          <p:cNvSpPr txBox="1"/>
          <p:nvPr/>
        </p:nvSpPr>
        <p:spPr>
          <a:xfrm>
            <a:off x="731521" y="252872"/>
            <a:ext cx="9843911" cy="697509"/>
          </a:xfrm>
          <a:prstGeom prst="rect">
            <a:avLst/>
          </a:prstGeom>
          <a:noFill/>
          <a:ln>
            <a:noFill/>
          </a:ln>
        </p:spPr>
        <p:txBody>
          <a:bodyPr spcFirstLastPara="1" wrap="square" lIns="121900" tIns="60933" rIns="121900" bIns="60933" anchor="t" anchorCtr="0">
            <a:spAutoFit/>
          </a:bodyPr>
          <a:lstStyle/>
          <a:p>
            <a:pPr algn="ctr"/>
            <a:r>
              <a:rPr lang="en-US" sz="3733" b="1" u="sng" dirty="0">
                <a:solidFill>
                  <a:srgbClr val="000000"/>
                </a:solidFill>
                <a:latin typeface="Times New Roman"/>
                <a:ea typeface="Times New Roman"/>
                <a:cs typeface="Times New Roman"/>
                <a:sym typeface="Times New Roman"/>
              </a:rPr>
              <a:t>PROBLEM DEFINITION</a:t>
            </a:r>
            <a:r>
              <a:rPr lang="en-US" sz="3733" b="1" dirty="0">
                <a:solidFill>
                  <a:srgbClr val="000000"/>
                </a:solidFill>
                <a:latin typeface="Times New Roman"/>
                <a:ea typeface="Times New Roman"/>
                <a:cs typeface="Times New Roman"/>
                <a:sym typeface="Times New Roman"/>
              </a:rPr>
              <a:t> </a:t>
            </a:r>
            <a:endParaRPr sz="2400" dirty="0"/>
          </a:p>
        </p:txBody>
      </p:sp>
      <p:sp>
        <p:nvSpPr>
          <p:cNvPr id="318" name="Google Shape;318;p16"/>
          <p:cNvSpPr txBox="1"/>
          <p:nvPr/>
        </p:nvSpPr>
        <p:spPr>
          <a:xfrm>
            <a:off x="171451" y="1066801"/>
            <a:ext cx="11315700" cy="5540052"/>
          </a:xfrm>
          <a:prstGeom prst="rect">
            <a:avLst/>
          </a:prstGeom>
          <a:noFill/>
          <a:ln>
            <a:noFill/>
          </a:ln>
        </p:spPr>
        <p:txBody>
          <a:bodyPr spcFirstLastPara="1" wrap="square" lIns="121900" tIns="60933" rIns="121900" bIns="60933" anchor="t" anchorCtr="0">
            <a:spAutoFit/>
          </a:bodyPr>
          <a:lstStyle/>
          <a:p>
            <a:pPr marL="380990" indent="-380990">
              <a:lnSpc>
                <a:spcPct val="150000"/>
              </a:lnSpc>
              <a:buClr>
                <a:srgbClr val="000000"/>
              </a:buClr>
              <a:buSzPts val="1800"/>
              <a:buFont typeface="Noto Sans Symbols"/>
              <a:buChar char="❑"/>
            </a:pPr>
            <a:r>
              <a:rPr lang="en-US" sz="2667" dirty="0"/>
              <a:t> </a:t>
            </a:r>
            <a:r>
              <a:rPr lang="en-US" sz="2600" dirty="0">
                <a:latin typeface="Times New Roman" panose="02020603050405020304" pitchFamily="18" charset="0"/>
                <a:cs typeface="Times New Roman" panose="02020603050405020304" pitchFamily="18" charset="0"/>
              </a:rPr>
              <a:t>Human facial expressions can be easily classified into 7 basic emotions: happy, sad, surprise, fear, anger, disgust, and neutral. </a:t>
            </a:r>
          </a:p>
          <a:p>
            <a:pPr marL="380990" indent="-380990">
              <a:lnSpc>
                <a:spcPct val="150000"/>
              </a:lnSpc>
              <a:buClr>
                <a:srgbClr val="000000"/>
              </a:buClr>
              <a:buSzPts val="1800"/>
              <a:buFont typeface="Noto Sans Symbols"/>
              <a:buChar char="❑"/>
            </a:pPr>
            <a:r>
              <a:rPr lang="en-US" sz="2600" dirty="0">
                <a:latin typeface="Times New Roman" panose="02020603050405020304" pitchFamily="18" charset="0"/>
                <a:cs typeface="Times New Roman" panose="02020603050405020304" pitchFamily="18" charset="0"/>
              </a:rPr>
              <a:t>Our facial emotions are expressed through activation of specific sets of facial muscles.</a:t>
            </a:r>
          </a:p>
          <a:p>
            <a:pPr marL="380990" indent="-380990">
              <a:lnSpc>
                <a:spcPct val="150000"/>
              </a:lnSpc>
              <a:buClr>
                <a:srgbClr val="000000"/>
              </a:buClr>
              <a:buSzPts val="1800"/>
              <a:buFont typeface="Noto Sans Symbols"/>
              <a:buChar char="❑"/>
            </a:pPr>
            <a:r>
              <a:rPr lang="en-US" sz="2600" dirty="0">
                <a:latin typeface="Times New Roman" panose="02020603050405020304" pitchFamily="18" charset="0"/>
                <a:cs typeface="Times New Roman" panose="02020603050405020304" pitchFamily="18" charset="0"/>
              </a:rPr>
              <a:t> These sometimes subtle, yet complex, signals in an expression often contain an abundant amount of information about our state of mind.</a:t>
            </a:r>
          </a:p>
          <a:p>
            <a:pPr marL="380990" indent="-380990">
              <a:lnSpc>
                <a:spcPct val="150000"/>
              </a:lnSpc>
              <a:buClr>
                <a:srgbClr val="000000"/>
              </a:buClr>
              <a:buSzPts val="1800"/>
              <a:buFont typeface="Noto Sans Symbols"/>
              <a:buChar char="❑"/>
            </a:pPr>
            <a:r>
              <a:rPr lang="en-US" sz="2600" dirty="0">
                <a:latin typeface="Times New Roman" panose="02020603050405020304" pitchFamily="18" charset="0"/>
                <a:cs typeface="Times New Roman" panose="02020603050405020304" pitchFamily="18" charset="0"/>
              </a:rPr>
              <a:t> Through facial emotion recognition, we are able to measure the effects that content and services have on the audience/users through an easy and low-cost procedure. </a:t>
            </a:r>
            <a:endParaRPr sz="2600" dirty="0">
              <a:solidFill>
                <a:srgbClr val="000000"/>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Google Shape;335;p15">
            <a:extLst>
              <a:ext uri="{FF2B5EF4-FFF2-40B4-BE49-F238E27FC236}">
                <a16:creationId xmlns:a16="http://schemas.microsoft.com/office/drawing/2014/main" id="{29A0F2DD-1779-42C8-B9F5-E8645957908A}"/>
              </a:ext>
            </a:extLst>
          </p:cNvPr>
          <p:cNvSpPr txBox="1">
            <a:spLocks/>
          </p:cNvSpPr>
          <p:nvPr/>
        </p:nvSpPr>
        <p:spPr>
          <a:xfrm>
            <a:off x="1800237" y="1266202"/>
            <a:ext cx="7633547" cy="252029"/>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buSzPts val="2400"/>
            </a:pPr>
            <a:r>
              <a:rPr lang="en-US" sz="1800" b="1" dirty="0">
                <a:latin typeface="Times New Roman"/>
                <a:ea typeface="Times New Roman"/>
                <a:cs typeface="Times New Roman"/>
                <a:sym typeface="Times New Roman"/>
              </a:rPr>
              <a:t>                         </a:t>
            </a:r>
            <a:r>
              <a:rPr lang="en-US" sz="1800" b="1" u="sng" dirty="0">
                <a:latin typeface="Times New Roman"/>
                <a:ea typeface="Times New Roman"/>
                <a:cs typeface="Times New Roman"/>
                <a:sym typeface="Times New Roman"/>
              </a:rPr>
              <a:t> </a:t>
            </a:r>
            <a:endParaRPr lang="en-US" sz="1800" u="sng" dirty="0">
              <a:solidFill>
                <a:schemeClr val="dk1"/>
              </a:solidFill>
            </a:endParaRPr>
          </a:p>
        </p:txBody>
      </p:sp>
      <p:sp>
        <p:nvSpPr>
          <p:cNvPr id="5" name="Google Shape;336;p15">
            <a:extLst>
              <a:ext uri="{FF2B5EF4-FFF2-40B4-BE49-F238E27FC236}">
                <a16:creationId xmlns:a16="http://schemas.microsoft.com/office/drawing/2014/main" id="{3495DFE7-7C05-44CC-AAA5-7C313C0CAF16}"/>
              </a:ext>
            </a:extLst>
          </p:cNvPr>
          <p:cNvSpPr txBox="1">
            <a:spLocks/>
          </p:cNvSpPr>
          <p:nvPr/>
        </p:nvSpPr>
        <p:spPr>
          <a:xfrm>
            <a:off x="300742" y="1068293"/>
            <a:ext cx="11577493" cy="5574554"/>
          </a:xfrm>
          <a:prstGeom prst="rect">
            <a:avLst/>
          </a:prstGeom>
          <a:noFill/>
          <a:ln>
            <a:noFill/>
          </a:ln>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gn="just">
              <a:lnSpc>
                <a:spcPct val="100000"/>
              </a:lnSpc>
              <a:spcBef>
                <a:spcPts val="0"/>
              </a:spcBef>
              <a:buClr>
                <a:schemeClr val="dk1"/>
              </a:buClr>
              <a:buSzPts val="1500"/>
              <a:buFont typeface="Noto Sans Symbols"/>
              <a:buChar char="❑"/>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Year</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a:t>
            </a:r>
            <a:r>
              <a:rPr lang="en-US" sz="1400" b="1" i="0" dirty="0">
                <a:solidFill>
                  <a:srgbClr val="333333"/>
                </a:solidFill>
                <a:effectLst/>
                <a:latin typeface="Arial" panose="020B0604020202020204" pitchFamily="34" charset="0"/>
              </a:rPr>
              <a:t> </a:t>
            </a:r>
            <a:r>
              <a:rPr lang="en-US" sz="2000" i="0" dirty="0">
                <a:solidFill>
                  <a:srgbClr val="333333"/>
                </a:solidFill>
                <a:effectLst/>
                <a:latin typeface="Times New Roman" panose="02020603050405020304" pitchFamily="18" charset="0"/>
                <a:cs typeface="Times New Roman" panose="02020603050405020304" pitchFamily="18" charset="0"/>
              </a:rPr>
              <a:t>May 2017</a:t>
            </a:r>
          </a:p>
          <a:p>
            <a:pPr marL="285744" indent="-285744" algn="just">
              <a:lnSpc>
                <a:spcPct val="100000"/>
              </a:lnSpc>
              <a:spcBef>
                <a:spcPts val="0"/>
              </a:spcBef>
              <a:buClr>
                <a:schemeClr val="dk1"/>
              </a:buClr>
              <a:buSzPts val="1500"/>
              <a:buFont typeface="Noto Sans Symbols"/>
              <a:buChar char="❑"/>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Author</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:K. Lekdioui, Y. Ruichek, R. Messoussi, Y. Chaabi and R. Touahni</a:t>
            </a:r>
          </a:p>
          <a:p>
            <a:pPr marL="285744" indent="-285744" algn="just">
              <a:lnSpc>
                <a:spcPct val="100000"/>
              </a:lnSpc>
              <a:spcBef>
                <a:spcPts val="0"/>
              </a:spcBef>
              <a:buClr>
                <a:srgbClr val="080808"/>
              </a:buClr>
              <a:buSzPts val="1500"/>
              <a:buFont typeface="Noto Sans Symbols"/>
              <a:buChar char="❑"/>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Published in </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a:t>
            </a:r>
            <a:r>
              <a:rPr lang="en-US" sz="2000" i="0" strike="noStrike" dirty="0">
                <a:solidFill>
                  <a:schemeClr val="bg2">
                    <a:lumMod val="10000"/>
                  </a:schemeClr>
                </a:solidFill>
                <a:effectLst/>
                <a:latin typeface="Times New Roman" panose="02020603050405020304" pitchFamily="18" charset="0"/>
                <a:cs typeface="Times New Roman" panose="02020603050405020304" pitchFamily="18" charset="0"/>
              </a:rPr>
              <a:t>2017 International Conference on Advanced Technologies for Signal and Image Processing (ATSIP)</a:t>
            </a:r>
          </a:p>
          <a:p>
            <a:pPr marL="285744" indent="-285744" algn="just">
              <a:lnSpc>
                <a:spcPct val="100000"/>
              </a:lnSpc>
              <a:spcBef>
                <a:spcPts val="0"/>
              </a:spcBef>
              <a:buClr>
                <a:srgbClr val="080808"/>
              </a:buClr>
              <a:buSzPts val="1500"/>
              <a:buFont typeface="Noto Sans Symbols"/>
              <a:buChar char="❑"/>
            </a:pPr>
            <a:r>
              <a:rPr lang="en-US" sz="2000" b="1" dirty="0">
                <a:solidFill>
                  <a:schemeClr val="bg2">
                    <a:lumMod val="10000"/>
                  </a:schemeClr>
                </a:solidFill>
                <a:latin typeface="Times New Roman" panose="02020603050405020304" pitchFamily="18" charset="0"/>
                <a:cs typeface="Times New Roman" panose="02020603050405020304" pitchFamily="18" charset="0"/>
              </a:rPr>
              <a:t>Methodology used </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LBP, CLBP, LTP, Dynamic LTP and SVM classifier.</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a:p>
            <a:pPr marL="285744" indent="-285744" algn="just">
              <a:lnSpc>
                <a:spcPct val="100000"/>
              </a:lnSpc>
              <a:spcBef>
                <a:spcPts val="0"/>
              </a:spcBef>
              <a:buClr>
                <a:srgbClr val="080808"/>
              </a:buClr>
              <a:buSzPts val="1500"/>
              <a:buFont typeface="Noto Sans Symbols"/>
              <a:buChar char="❑"/>
            </a:pPr>
            <a:r>
              <a:rPr lang="en-US" sz="2000" b="1" i="0" strike="noStrike" dirty="0">
                <a:solidFill>
                  <a:schemeClr val="bg2">
                    <a:lumMod val="10000"/>
                  </a:schemeClr>
                </a:solidFill>
                <a:effectLst/>
                <a:latin typeface="Times New Roman" panose="02020603050405020304" pitchFamily="18" charset="0"/>
                <a:cs typeface="Times New Roman" panose="02020603050405020304" pitchFamily="18" charset="0"/>
              </a:rPr>
              <a:t>Dat</a:t>
            </a:r>
            <a:r>
              <a:rPr lang="en-US" sz="2000" b="1" dirty="0">
                <a:solidFill>
                  <a:schemeClr val="bg2">
                    <a:lumMod val="10000"/>
                  </a:schemeClr>
                </a:solidFill>
                <a:latin typeface="Times New Roman" panose="02020603050405020304" pitchFamily="18" charset="0"/>
                <a:cs typeface="Times New Roman" panose="02020603050405020304" pitchFamily="18" charset="0"/>
              </a:rPr>
              <a:t>asets</a:t>
            </a:r>
            <a:r>
              <a:rPr lang="en-US" sz="2000" dirty="0">
                <a:solidFill>
                  <a:schemeClr val="bg2">
                    <a:lumMod val="10000"/>
                  </a:schemeClr>
                </a:solidFill>
                <a:latin typeface="Times New Roman" panose="02020603050405020304" pitchFamily="18" charset="0"/>
                <a:cs typeface="Times New Roman" panose="02020603050405020304" pitchFamily="18" charset="0"/>
              </a:rPr>
              <a:t> : </a:t>
            </a:r>
            <a:r>
              <a:rPr lang="en-IN" sz="2000" dirty="0">
                <a:latin typeface="Times New Roman" panose="02020603050405020304" pitchFamily="18" charset="0"/>
                <a:cs typeface="Times New Roman" panose="02020603050405020304" pitchFamily="18" charset="0"/>
              </a:rPr>
              <a:t>CK(Cohn Kanade Dataset) , FEED</a:t>
            </a:r>
            <a:endParaRPr lang="en-US" sz="2000" i="0" strike="noStrike" dirty="0">
              <a:solidFill>
                <a:schemeClr val="bg2">
                  <a:lumMod val="10000"/>
                </a:schemeClr>
              </a:solidFill>
              <a:effectLst/>
              <a:latin typeface="Times New Roman" panose="02020603050405020304" pitchFamily="18" charset="0"/>
              <a:cs typeface="Times New Roman" panose="02020603050405020304" pitchFamily="18" charset="0"/>
            </a:endParaRPr>
          </a:p>
          <a:p>
            <a:pPr algn="just">
              <a:lnSpc>
                <a:spcPct val="100000"/>
              </a:lnSpc>
              <a:spcBef>
                <a:spcPts val="0"/>
              </a:spcBef>
              <a:buClr>
                <a:srgbClr val="080808"/>
              </a:buClr>
              <a:buSzPts val="1500"/>
              <a:buFont typeface="Wingdings" panose="05000000000000000000" pitchFamily="2" charset="2"/>
              <a:buChar char="q"/>
            </a:pPr>
            <a:r>
              <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Observation</a:t>
            </a:r>
            <a:r>
              <a:rPr lang="en-US" sz="200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a:t>
            </a:r>
          </a:p>
          <a:p>
            <a:pPr algn="just">
              <a:lnSpc>
                <a:spcPct val="100000"/>
              </a:lnSpc>
              <a:spcBef>
                <a:spcPts val="0"/>
              </a:spcBef>
              <a:buClr>
                <a:srgbClr val="080808"/>
              </a:buClr>
              <a:buSzPts val="1500"/>
              <a:buFont typeface="Wingdings" panose="05000000000000000000" pitchFamily="2" charset="2"/>
              <a:buChar char="q"/>
            </a:pPr>
            <a:r>
              <a:rPr lang="en-US" sz="2000" dirty="0">
                <a:solidFill>
                  <a:schemeClr val="bg2">
                    <a:lumMod val="10000"/>
                  </a:schemeClr>
                </a:solidFill>
                <a:latin typeface="Times New Roman" panose="02020603050405020304" pitchFamily="18" charset="0"/>
                <a:cs typeface="Times New Roman" panose="02020603050405020304" pitchFamily="18" charset="0"/>
              </a:rPr>
              <a:t>In this paper, we proposed a new facial decomposition for basic emotion states recognition. Based on facial landmarks detected by IntraFace algorithm, seven regions of interest (ROI), corresponding to the main components of face, are first extracted to represent face image. </a:t>
            </a:r>
          </a:p>
          <a:p>
            <a:pPr marL="285744" indent="-285744" algn="just">
              <a:lnSpc>
                <a:spcPct val="100000"/>
              </a:lnSpc>
              <a:spcBef>
                <a:spcPts val="0"/>
              </a:spcBef>
              <a:buClr>
                <a:srgbClr val="080808"/>
              </a:buClr>
              <a:buSzPts val="1500"/>
              <a:buFont typeface="Noto Sans Symbols"/>
              <a:buChar char="❑"/>
            </a:pPr>
            <a:r>
              <a:rPr lang="en-US" sz="2000" dirty="0">
                <a:solidFill>
                  <a:schemeClr val="bg2">
                    <a:lumMod val="10000"/>
                  </a:schemeClr>
                </a:solidFill>
                <a:latin typeface="Times New Roman" panose="02020603050405020304" pitchFamily="18" charset="0"/>
                <a:cs typeface="Times New Roman" panose="02020603050405020304" pitchFamily="18" charset="0"/>
              </a:rPr>
              <a:t>A preprocessing stage is then applied on these ROIs for resizing and partitioning them into blocks, before performing feature extraction to build face feature descriptor. </a:t>
            </a:r>
          </a:p>
          <a:p>
            <a:pPr marL="285744" indent="-285744" algn="just">
              <a:lnSpc>
                <a:spcPct val="100000"/>
              </a:lnSpc>
              <a:spcBef>
                <a:spcPts val="0"/>
              </a:spcBef>
              <a:buClr>
                <a:srgbClr val="080808"/>
              </a:buClr>
              <a:buSzPts val="1500"/>
              <a:buFont typeface="Noto Sans Symbols"/>
              <a:buChar char="❑"/>
            </a:pPr>
            <a:r>
              <a:rPr lang="en-US" sz="2000" dirty="0">
                <a:solidFill>
                  <a:schemeClr val="bg2">
                    <a:lumMod val="10000"/>
                  </a:schemeClr>
                </a:solidFill>
                <a:latin typeface="Times New Roman" panose="02020603050405020304" pitchFamily="18" charset="0"/>
                <a:cs typeface="Times New Roman" panose="02020603050405020304" pitchFamily="18" charset="0"/>
              </a:rPr>
              <a:t>Finally, a multiclass SVM classifier is utilized to infer emotion state. A comprehensive experimental study, using different local features, is carried out to compare the proposed method to two state of the art methods; one is based on whole face as a single ROI and the other one uses facial decomposition with six ROIs.</a:t>
            </a:r>
          </a:p>
          <a:p>
            <a:pPr marL="285744" indent="-285744" algn="just">
              <a:lnSpc>
                <a:spcPct val="100000"/>
              </a:lnSpc>
              <a:spcBef>
                <a:spcPts val="0"/>
              </a:spcBef>
              <a:buClr>
                <a:srgbClr val="080808"/>
              </a:buClr>
              <a:buSzPts val="1500"/>
              <a:buFont typeface="Noto Sans Symbols"/>
              <a:buChar char="❑"/>
            </a:pPr>
            <a:r>
              <a:rPr lang="en-US" sz="2000" b="1" dirty="0">
                <a:solidFill>
                  <a:schemeClr val="bg2">
                    <a:lumMod val="10000"/>
                  </a:schemeClr>
                </a:solidFill>
                <a:latin typeface="Times New Roman" panose="02020603050405020304" pitchFamily="18" charset="0"/>
                <a:cs typeface="Times New Roman" panose="02020603050405020304" pitchFamily="18" charset="0"/>
              </a:rPr>
              <a:t>Pros</a:t>
            </a:r>
            <a:r>
              <a:rPr lang="en-US" sz="2000" dirty="0">
                <a:solidFill>
                  <a:schemeClr val="bg2">
                    <a:lumMod val="10000"/>
                  </a:schemeClr>
                </a:solidFill>
                <a:latin typeface="Times New Roman" panose="02020603050405020304" pitchFamily="18" charset="0"/>
                <a:cs typeface="Times New Roman" panose="02020603050405020304" pitchFamily="18" charset="0"/>
              </a:rPr>
              <a:t> : Reduction in computational complexity of the algorithm.</a:t>
            </a:r>
          </a:p>
          <a:p>
            <a:pPr marL="285744" indent="-285744" algn="just">
              <a:lnSpc>
                <a:spcPct val="100000"/>
              </a:lnSpc>
              <a:spcBef>
                <a:spcPts val="0"/>
              </a:spcBef>
              <a:buClr>
                <a:srgbClr val="080808"/>
              </a:buClr>
              <a:buSzPts val="1500"/>
              <a:buFont typeface="Noto Sans Symbols"/>
              <a:buChar char="❑"/>
            </a:pPr>
            <a:r>
              <a:rPr lang="en-US" sz="2000" b="1" dirty="0">
                <a:solidFill>
                  <a:schemeClr val="bg2">
                    <a:lumMod val="10000"/>
                  </a:schemeClr>
                </a:solidFill>
                <a:latin typeface="Times New Roman" panose="02020603050405020304" pitchFamily="18" charset="0"/>
                <a:cs typeface="Times New Roman" panose="02020603050405020304" pitchFamily="18" charset="0"/>
              </a:rPr>
              <a:t>Cons</a:t>
            </a:r>
            <a:r>
              <a:rPr lang="en-US" sz="2000" dirty="0">
                <a:solidFill>
                  <a:schemeClr val="bg2">
                    <a:lumMod val="10000"/>
                  </a:schemeClr>
                </a:solidFill>
                <a:latin typeface="Times New Roman" panose="02020603050405020304" pitchFamily="18" charset="0"/>
                <a:cs typeface="Times New Roman" panose="02020603050405020304" pitchFamily="18" charset="0"/>
              </a:rPr>
              <a:t> : The performance decreases while including neutral expression.</a:t>
            </a:r>
          </a:p>
          <a:p>
            <a:pPr marL="285744" indent="-285744" algn="just">
              <a:lnSpc>
                <a:spcPct val="100000"/>
              </a:lnSpc>
              <a:spcBef>
                <a:spcPts val="0"/>
              </a:spcBef>
              <a:buClr>
                <a:srgbClr val="080808"/>
              </a:buClr>
              <a:buSzPts val="1500"/>
              <a:buFont typeface="Noto Sans Symbols"/>
              <a:buChar char="❑"/>
            </a:pPr>
            <a:endParaRPr lang="en-US" sz="20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p:txBody>
      </p:sp>
      <p:sp>
        <p:nvSpPr>
          <p:cNvPr id="7" name="Google Shape;338;p15">
            <a:extLst>
              <a:ext uri="{FF2B5EF4-FFF2-40B4-BE49-F238E27FC236}">
                <a16:creationId xmlns:a16="http://schemas.microsoft.com/office/drawing/2014/main" id="{185463C8-3578-4E0A-92E7-D502F9253024}"/>
              </a:ext>
            </a:extLst>
          </p:cNvPr>
          <p:cNvSpPr txBox="1"/>
          <p:nvPr/>
        </p:nvSpPr>
        <p:spPr>
          <a:xfrm>
            <a:off x="830510" y="52661"/>
            <a:ext cx="9573000" cy="646300"/>
          </a:xfrm>
          <a:prstGeom prst="rect">
            <a:avLst/>
          </a:prstGeom>
          <a:noFill/>
          <a:ln>
            <a:noFill/>
          </a:ln>
        </p:spPr>
        <p:txBody>
          <a:bodyPr spcFirstLastPara="1" wrap="square" lIns="91425" tIns="91425" rIns="91425" bIns="91425" anchor="t" anchorCtr="0">
            <a:spAutoFit/>
          </a:bodyPr>
          <a:lstStyle/>
          <a:p>
            <a:pPr algn="ctr"/>
            <a:r>
              <a:rPr lang="en-US" sz="3000" b="1" u="sng" dirty="0">
                <a:latin typeface="Times New Roman"/>
                <a:ea typeface="Times New Roman"/>
                <a:cs typeface="Times New Roman"/>
                <a:sym typeface="Times New Roman"/>
              </a:rPr>
              <a:t>LITERATURE SURVEY</a:t>
            </a:r>
            <a:endParaRPr sz="3000" dirty="0"/>
          </a:p>
        </p:txBody>
      </p:sp>
      <p:sp>
        <p:nvSpPr>
          <p:cNvPr id="2" name="TextBox 1">
            <a:extLst>
              <a:ext uri="{FF2B5EF4-FFF2-40B4-BE49-F238E27FC236}">
                <a16:creationId xmlns:a16="http://schemas.microsoft.com/office/drawing/2014/main" id="{E78C40B3-B32D-DE1A-5719-7D97F7045AAF}"/>
              </a:ext>
            </a:extLst>
          </p:cNvPr>
          <p:cNvSpPr txBox="1"/>
          <p:nvPr/>
        </p:nvSpPr>
        <p:spPr>
          <a:xfrm>
            <a:off x="609599" y="698961"/>
            <a:ext cx="10219765" cy="369332"/>
          </a:xfrm>
          <a:prstGeom prst="rect">
            <a:avLst/>
          </a:prstGeom>
          <a:noFill/>
        </p:spPr>
        <p:txBody>
          <a:bodyPr wrap="square" rtlCol="0">
            <a:spAutoFit/>
          </a:bodyPr>
          <a:lstStyle/>
          <a:p>
            <a:pPr algn="ctr"/>
            <a:r>
              <a:rPr lang="en-US" sz="1800" b="1" i="0" u="none" strike="noStrike" dirty="0">
                <a:solidFill>
                  <a:srgbClr val="000000"/>
                </a:solidFill>
                <a:effectLst/>
                <a:latin typeface="Times New Roman" panose="02020603050405020304" pitchFamily="18" charset="0"/>
                <a:cs typeface="Times New Roman" panose="02020603050405020304" pitchFamily="18" charset="0"/>
              </a:rPr>
              <a:t>TITLE :FACIAL EXPRESSION RECOGNITION USING FACE REGIONS</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057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355"/>
        <p:cNvGrpSpPr/>
        <p:nvPr/>
      </p:nvGrpSpPr>
      <p:grpSpPr>
        <a:xfrm>
          <a:off x="0" y="0"/>
          <a:ext cx="0" cy="0"/>
          <a:chOff x="0" y="0"/>
          <a:chExt cx="0" cy="0"/>
        </a:xfrm>
      </p:grpSpPr>
      <p:sp>
        <p:nvSpPr>
          <p:cNvPr id="356" name="Google Shape;356;p8"/>
          <p:cNvSpPr txBox="1">
            <a:spLocks noGrp="1"/>
          </p:cNvSpPr>
          <p:nvPr>
            <p:ph type="title"/>
          </p:nvPr>
        </p:nvSpPr>
        <p:spPr>
          <a:xfrm>
            <a:off x="442525" y="330062"/>
            <a:ext cx="11244651" cy="658421"/>
          </a:xfrm>
          <a:prstGeom prst="rect">
            <a:avLst/>
          </a:prstGeom>
          <a:noFill/>
          <a:ln>
            <a:noFill/>
          </a:ln>
        </p:spPr>
        <p:txBody>
          <a:bodyPr spcFirstLastPara="1" wrap="square" lIns="121900" tIns="121900" rIns="121900" bIns="121900" anchor="t" anchorCtr="0">
            <a:noAutofit/>
          </a:bodyPr>
          <a:lstStyle/>
          <a:p>
            <a:pPr algn="ctr"/>
            <a:r>
              <a:rPr lang="en-US" sz="18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TITLE: </a:t>
            </a:r>
            <a:r>
              <a:rPr lang="en-IN" sz="1800" b="1"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AN </a:t>
            </a:r>
            <a:r>
              <a:rPr lang="en-IN" sz="1800" b="1" dirty="0">
                <a:solidFill>
                  <a:schemeClr val="bg2">
                    <a:lumMod val="10000"/>
                  </a:schemeClr>
                </a:solidFill>
                <a:latin typeface="Times New Roman" panose="02020603050405020304" pitchFamily="18" charset="0"/>
                <a:cs typeface="Times New Roman" panose="02020603050405020304" pitchFamily="18" charset="0"/>
              </a:rPr>
              <a:t>EMOTION RECOGNITION SYSTEM FOR MOBILE APPLICATIONS</a:t>
            </a:r>
            <a:endParaRPr sz="18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357" name="Google Shape;357;p8"/>
          <p:cNvSpPr txBox="1"/>
          <p:nvPr/>
        </p:nvSpPr>
        <p:spPr>
          <a:xfrm>
            <a:off x="325121" y="988483"/>
            <a:ext cx="11362055" cy="5047481"/>
          </a:xfrm>
          <a:prstGeom prst="rect">
            <a:avLst/>
          </a:prstGeom>
          <a:noFill/>
          <a:ln>
            <a:noFill/>
          </a:ln>
        </p:spPr>
        <p:txBody>
          <a:bodyPr spcFirstLastPara="1" wrap="square" lIns="121900" tIns="60933" rIns="121900" bIns="60933" anchor="t" anchorCtr="0">
            <a:spAutoFit/>
          </a:bodyPr>
          <a:lstStyle/>
          <a:p>
            <a:pPr marL="380990" indent="-380990" algn="just" defTabSz="1219170">
              <a:buClr>
                <a:srgbClr val="000000"/>
              </a:buClr>
              <a:buSzPts val="1500"/>
              <a:buFont typeface="Noto Sans Symbols"/>
              <a:buChar char="❑"/>
            </a:pPr>
            <a:r>
              <a:rPr lang="en-US" sz="2000" b="1" kern="0" dirty="0">
                <a:solidFill>
                  <a:schemeClr val="bg2">
                    <a:lumMod val="10000"/>
                  </a:schemeClr>
                </a:solidFill>
                <a:latin typeface="Times New Roman"/>
                <a:ea typeface="Times New Roman"/>
                <a:cs typeface="Times New Roman"/>
                <a:sym typeface="Times New Roman"/>
              </a:rPr>
              <a:t>Year : </a:t>
            </a:r>
            <a:r>
              <a:rPr lang="en-US" sz="2000" b="0" i="0" dirty="0">
                <a:solidFill>
                  <a:schemeClr val="bg2">
                    <a:lumMod val="10000"/>
                  </a:schemeClr>
                </a:solidFill>
                <a:effectLst/>
                <a:latin typeface="Times New Roman" panose="02020603050405020304" pitchFamily="18" charset="0"/>
                <a:cs typeface="Times New Roman" panose="02020603050405020304" pitchFamily="18" charset="0"/>
              </a:rPr>
              <a:t>February 2017 </a:t>
            </a:r>
            <a:endParaRPr lang="en-US" sz="2000" kern="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marL="380990" indent="-380990" algn="just" defTabSz="1219170">
              <a:buClr>
                <a:srgbClr val="000000"/>
              </a:buClr>
              <a:buSzPts val="1500"/>
              <a:buFont typeface="Noto Sans Symbols"/>
              <a:buChar char="❑"/>
            </a:pPr>
            <a:r>
              <a:rPr lang="en-US" sz="2000" kern="0" dirty="0">
                <a:solidFill>
                  <a:schemeClr val="bg2">
                    <a:lumMod val="10000"/>
                  </a:schemeClr>
                </a:solidFill>
                <a:latin typeface="Times New Roman"/>
                <a:ea typeface="Times New Roman"/>
                <a:cs typeface="Times New Roman"/>
                <a:sym typeface="Times New Roman"/>
              </a:rPr>
              <a:t> </a:t>
            </a:r>
            <a:r>
              <a:rPr lang="en-US" sz="2000" b="1" kern="0" dirty="0">
                <a:solidFill>
                  <a:schemeClr val="bg2">
                    <a:lumMod val="10000"/>
                  </a:schemeClr>
                </a:solidFill>
                <a:latin typeface="Times New Roman"/>
                <a:ea typeface="Times New Roman"/>
                <a:cs typeface="Times New Roman"/>
                <a:sym typeface="Times New Roman"/>
              </a:rPr>
              <a:t>Author : </a:t>
            </a:r>
            <a:r>
              <a:rPr lang="en-US" sz="2000" kern="0" dirty="0">
                <a:solidFill>
                  <a:schemeClr val="bg2">
                    <a:lumMod val="10000"/>
                  </a:schemeClr>
                </a:solidFill>
                <a:latin typeface="Times New Roman"/>
                <a:ea typeface="Times New Roman"/>
                <a:cs typeface="Times New Roman"/>
                <a:sym typeface="Times New Roman"/>
              </a:rPr>
              <a:t>M. Shamim Hossain; Ghulam Muhammad</a:t>
            </a:r>
          </a:p>
          <a:p>
            <a:pPr marL="380990" indent="-380990" algn="just" defTabSz="1219170">
              <a:buClr>
                <a:srgbClr val="000000"/>
              </a:buClr>
              <a:buSzPts val="1500"/>
              <a:buFont typeface="Noto Sans Symbols"/>
              <a:buChar char="❑"/>
            </a:pPr>
            <a:r>
              <a:rPr lang="en-US" sz="2000" b="1" kern="0" dirty="0">
                <a:solidFill>
                  <a:schemeClr val="bg2">
                    <a:lumMod val="10000"/>
                  </a:schemeClr>
                </a:solidFill>
                <a:latin typeface="Times New Roman"/>
                <a:ea typeface="Times New Roman"/>
                <a:cs typeface="Times New Roman"/>
                <a:sym typeface="Times New Roman"/>
              </a:rPr>
              <a:t>Published In :  </a:t>
            </a:r>
            <a:r>
              <a:rPr lang="en-US" sz="2000" kern="0" dirty="0">
                <a:solidFill>
                  <a:schemeClr val="bg2">
                    <a:lumMod val="10000"/>
                  </a:schemeClr>
                </a:solidFill>
                <a:latin typeface="Times New Roman"/>
                <a:ea typeface="Times New Roman"/>
                <a:cs typeface="Times New Roman"/>
                <a:sym typeface="Times New Roman"/>
              </a:rPr>
              <a:t>IEEE Access( Volume: 5)</a:t>
            </a:r>
          </a:p>
          <a:p>
            <a:pPr marL="380990" indent="-380990" algn="just" defTabSz="1219170">
              <a:buClr>
                <a:srgbClr val="000000"/>
              </a:buClr>
              <a:buSzPts val="1500"/>
              <a:buFont typeface="Noto Sans Symbols"/>
              <a:buChar char="❑"/>
            </a:pPr>
            <a:r>
              <a:rPr lang="en-US" sz="2000" b="1" kern="0" dirty="0">
                <a:solidFill>
                  <a:schemeClr val="bg2">
                    <a:lumMod val="10000"/>
                  </a:schemeClr>
                </a:solidFill>
                <a:latin typeface="Times New Roman"/>
                <a:ea typeface="Times New Roman"/>
                <a:cs typeface="Times New Roman"/>
                <a:sym typeface="Times New Roman"/>
              </a:rPr>
              <a:t>Methodology Used </a:t>
            </a:r>
            <a:r>
              <a:rPr lang="en-US" sz="2000" kern="0" dirty="0">
                <a:solidFill>
                  <a:schemeClr val="bg2">
                    <a:lumMod val="10000"/>
                  </a:schemeClr>
                </a:solidFill>
                <a:latin typeface="Times New Roman"/>
                <a:ea typeface="Times New Roman"/>
                <a:cs typeface="Times New Roman"/>
                <a:sym typeface="Times New Roman"/>
              </a:rPr>
              <a:t>: GMM</a:t>
            </a:r>
            <a:r>
              <a:rPr lang="en-US" sz="2000" kern="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 (</a:t>
            </a:r>
            <a:r>
              <a:rPr lang="en-US" sz="2000" dirty="0">
                <a:solidFill>
                  <a:schemeClr val="bg2">
                    <a:lumMod val="10000"/>
                  </a:schemeClr>
                </a:solidFill>
                <a:latin typeface="Times New Roman" panose="02020603050405020304" pitchFamily="18" charset="0"/>
                <a:cs typeface="Times New Roman" panose="02020603050405020304" pitchFamily="18" charset="0"/>
              </a:rPr>
              <a:t>Gaussian mixture model)</a:t>
            </a:r>
            <a:r>
              <a:rPr lang="en-US" sz="2000" kern="0" dirty="0">
                <a:solidFill>
                  <a:schemeClr val="bg2">
                    <a:lumMod val="10000"/>
                  </a:schemeClr>
                </a:solidFill>
                <a:latin typeface="Times New Roman"/>
                <a:ea typeface="Times New Roman"/>
                <a:cs typeface="Times New Roman"/>
                <a:sym typeface="Times New Roman"/>
              </a:rPr>
              <a:t> based classifier, </a:t>
            </a:r>
            <a:r>
              <a:rPr lang="en-US" sz="2000" dirty="0">
                <a:solidFill>
                  <a:schemeClr val="bg2">
                    <a:lumMod val="10000"/>
                  </a:schemeClr>
                </a:solidFill>
                <a:latin typeface="Times New Roman" panose="02020603050405020304" pitchFamily="18" charset="0"/>
                <a:cs typeface="Times New Roman" panose="02020603050405020304" pitchFamily="18" charset="0"/>
              </a:rPr>
              <a:t>Viola-Jones algorithm</a:t>
            </a:r>
            <a:endParaRPr lang="en-US" sz="2000" kern="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marL="380990" indent="-380990" algn="just" defTabSz="1219170">
              <a:buClr>
                <a:srgbClr val="000000"/>
              </a:buClr>
              <a:buSzPts val="1500"/>
              <a:buFont typeface="Noto Sans Symbols"/>
              <a:buChar char="❑"/>
            </a:pPr>
            <a:r>
              <a:rPr lang="en-US" sz="2000" b="1" kern="0" dirty="0">
                <a:solidFill>
                  <a:schemeClr val="bg2">
                    <a:lumMod val="10000"/>
                  </a:schemeClr>
                </a:solidFill>
                <a:latin typeface="Times New Roman"/>
                <a:ea typeface="Times New Roman"/>
                <a:cs typeface="Times New Roman"/>
                <a:sym typeface="Times New Roman"/>
              </a:rPr>
              <a:t>Datasets</a:t>
            </a:r>
            <a:r>
              <a:rPr lang="en-US" sz="2000" kern="0" dirty="0">
                <a:solidFill>
                  <a:schemeClr val="bg2">
                    <a:lumMod val="10000"/>
                  </a:schemeClr>
                </a:solidFill>
                <a:latin typeface="Times New Roman"/>
                <a:ea typeface="Times New Roman"/>
                <a:cs typeface="Times New Roman"/>
                <a:sym typeface="Times New Roman"/>
              </a:rPr>
              <a:t> :</a:t>
            </a:r>
          </a:p>
          <a:p>
            <a:pPr marL="380990" indent="-380990" algn="just" defTabSz="1219170">
              <a:buClr>
                <a:srgbClr val="000000"/>
              </a:buClr>
              <a:buSzPts val="1500"/>
              <a:buFont typeface="Noto Sans Symbols"/>
              <a:buChar char="⮚"/>
            </a:pPr>
            <a:r>
              <a:rPr lang="en-US" sz="2000" kern="0" dirty="0">
                <a:solidFill>
                  <a:schemeClr val="bg2">
                    <a:lumMod val="10000"/>
                  </a:schemeClr>
                </a:solidFill>
                <a:latin typeface="Times New Roman"/>
                <a:ea typeface="Times New Roman"/>
                <a:cs typeface="Times New Roman"/>
                <a:sym typeface="Times New Roman"/>
              </a:rPr>
              <a:t> </a:t>
            </a:r>
            <a:r>
              <a:rPr kumimoji="0" lang="en-US" sz="2000" b="0" i="0" u="none" strike="noStrike" kern="0" cap="none" spc="0" normalizeH="0" baseline="0" noProof="0" dirty="0">
                <a:ln>
                  <a:noFill/>
                </a:ln>
                <a:solidFill>
                  <a:schemeClr val="bg2">
                    <a:lumMod val="10000"/>
                  </a:schemeClr>
                </a:solidFill>
                <a:effectLst/>
                <a:uLnTx/>
                <a:uFillTx/>
                <a:latin typeface="Times New Roman"/>
                <a:ea typeface="Times New Roman"/>
                <a:cs typeface="Times New Roman"/>
                <a:sym typeface="Times New Roman"/>
              </a:rPr>
              <a:t>Two publicly available datasets are used </a:t>
            </a:r>
            <a:r>
              <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a:t>
            </a:r>
            <a:r>
              <a:rPr kumimoji="0" lang="en-US" sz="2000" b="0" i="0" u="none" strike="noStrike" kern="1200" cap="none" spc="0" normalizeH="0" baseline="0" noProof="0" dirty="0">
                <a:ln>
                  <a:noFill/>
                </a:ln>
                <a:solidFill>
                  <a:schemeClr val="bg2">
                    <a:lumMod val="10000"/>
                  </a:schemeClr>
                </a:solidFill>
                <a:effectLst/>
                <a:uLnTx/>
                <a:uFillTx/>
                <a:latin typeface="Times New Roman" panose="02020603050405020304" pitchFamily="18" charset="0"/>
                <a:ea typeface="+mn-ea"/>
                <a:cs typeface="Times New Roman" panose="02020603050405020304" pitchFamily="18" charset="0"/>
              </a:rPr>
              <a:t>Canade-Kohn (CK) and the Japanese female facial expression (JAFFE))</a:t>
            </a:r>
            <a:r>
              <a:rPr lang="en-US" sz="2000" kern="0" dirty="0">
                <a:solidFill>
                  <a:schemeClr val="bg2">
                    <a:lumMod val="10000"/>
                  </a:schemeClr>
                </a:solidFill>
                <a:latin typeface="Times New Roman"/>
                <a:ea typeface="Times New Roman"/>
                <a:cs typeface="Times New Roman"/>
                <a:sym typeface="Times New Roman"/>
              </a:rPr>
              <a:t>.</a:t>
            </a:r>
            <a:endParaRPr lang="en-US" sz="1867" kern="0" dirty="0">
              <a:solidFill>
                <a:schemeClr val="bg2">
                  <a:lumMod val="10000"/>
                </a:schemeClr>
              </a:solidFill>
              <a:latin typeface="Times New Roman" panose="02020603050405020304" pitchFamily="18" charset="0"/>
              <a:cs typeface="Times New Roman" panose="02020603050405020304" pitchFamily="18" charset="0"/>
              <a:sym typeface="Arial"/>
            </a:endParaRPr>
          </a:p>
          <a:p>
            <a:pPr marL="380990" indent="-380990" algn="just" defTabSz="1219170">
              <a:buClr>
                <a:srgbClr val="000000"/>
              </a:buClr>
              <a:buSzPts val="1500"/>
              <a:buFont typeface="Noto Sans Symbols"/>
              <a:buChar char="❑"/>
            </a:pPr>
            <a:r>
              <a:rPr lang="en-US" sz="2000" b="1" kern="0" dirty="0">
                <a:solidFill>
                  <a:schemeClr val="bg2">
                    <a:lumMod val="10000"/>
                  </a:schemeClr>
                </a:solidFill>
                <a:latin typeface="Times New Roman"/>
                <a:ea typeface="Times New Roman"/>
                <a:cs typeface="Times New Roman"/>
                <a:sym typeface="Times New Roman"/>
              </a:rPr>
              <a:t>Observation</a:t>
            </a:r>
            <a:r>
              <a:rPr lang="en-US" sz="2000" kern="0" dirty="0">
                <a:solidFill>
                  <a:schemeClr val="bg2">
                    <a:lumMod val="10000"/>
                  </a:schemeClr>
                </a:solidFill>
                <a:latin typeface="Times New Roman"/>
                <a:ea typeface="Times New Roman"/>
                <a:cs typeface="Times New Roman"/>
                <a:sym typeface="Times New Roman"/>
              </a:rPr>
              <a:t>:</a:t>
            </a:r>
            <a:endParaRPr lang="en-US" sz="1867" kern="0" dirty="0">
              <a:solidFill>
                <a:schemeClr val="bg2">
                  <a:lumMod val="10000"/>
                </a:schemeClr>
              </a:solidFill>
              <a:latin typeface="Arial"/>
              <a:cs typeface="Arial"/>
              <a:sym typeface="Arial"/>
            </a:endParaRPr>
          </a:p>
          <a:p>
            <a:pPr marL="380990" indent="-380990" algn="just" defTabSz="1219170">
              <a:buClr>
                <a:srgbClr val="000000"/>
              </a:buClr>
              <a:buSzPts val="1500"/>
              <a:buFont typeface="Noto Sans Symbols"/>
              <a:buChar char="⮚"/>
            </a:pPr>
            <a:r>
              <a:rPr lang="en-US" sz="2000" dirty="0">
                <a:solidFill>
                  <a:schemeClr val="bg2">
                    <a:lumMod val="10000"/>
                  </a:schemeClr>
                </a:solidFill>
                <a:latin typeface="Times New Roman" panose="02020603050405020304" pitchFamily="18" charset="0"/>
                <a:cs typeface="Times New Roman" panose="02020603050405020304" pitchFamily="18" charset="0"/>
              </a:rPr>
              <a:t>An emotion recognition system for mobile applications has been proposed. The Bandlet transform is applied to some selective frames, which are extracted from the video, to give some sub band images. Local binary patterns (LBP) histogram is calculated from the sub band images. This histogram describes the features of the frames. The Bandlet transform and the LBP are used as features, which are then selected by the KW feature selection method. The GMM based classifier is applied to recognize the emotions</a:t>
            </a:r>
            <a:r>
              <a:rPr lang="en-US" sz="2000" kern="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a:t>
            </a:r>
          </a:p>
          <a:p>
            <a:pPr marL="380990" indent="-380990" algn="just" defTabSz="1219170">
              <a:buClr>
                <a:srgbClr val="000000"/>
              </a:buClr>
              <a:buSzPts val="1500"/>
              <a:buFont typeface="Noto Sans Symbols"/>
              <a:buChar char="⮚"/>
            </a:pPr>
            <a:endParaRPr lang="en-US" sz="2000" kern="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endParaRPr>
          </a:p>
          <a:p>
            <a:pPr marL="380990" indent="-380990" algn="just" defTabSz="1219170">
              <a:buClr>
                <a:srgbClr val="000000"/>
              </a:buClr>
              <a:buSzPts val="1500"/>
              <a:buFont typeface="Noto Sans Symbols"/>
              <a:buChar char="❑"/>
            </a:pPr>
            <a:r>
              <a:rPr lang="en-US" sz="2000" b="1" kern="0" dirty="0">
                <a:solidFill>
                  <a:schemeClr val="bg2">
                    <a:lumMod val="10000"/>
                  </a:schemeClr>
                </a:solidFill>
                <a:latin typeface="Times New Roman"/>
                <a:ea typeface="Times New Roman"/>
                <a:cs typeface="Times New Roman"/>
                <a:sym typeface="Times New Roman"/>
              </a:rPr>
              <a:t>Pros</a:t>
            </a:r>
            <a:r>
              <a:rPr lang="en-US" sz="2000" kern="0" dirty="0">
                <a:solidFill>
                  <a:schemeClr val="bg2">
                    <a:lumMod val="10000"/>
                  </a:schemeClr>
                </a:solidFill>
                <a:latin typeface="Times New Roman"/>
                <a:ea typeface="Times New Roman"/>
                <a:cs typeface="Times New Roman"/>
                <a:sym typeface="Times New Roman"/>
              </a:rPr>
              <a:t>: </a:t>
            </a:r>
            <a:r>
              <a:rPr kumimoji="0" lang="en-US" sz="2000" b="0" i="0" u="none" strike="noStrike" kern="0" cap="none" spc="0" normalizeH="0" baseline="0" noProof="0" dirty="0">
                <a:ln>
                  <a:noFill/>
                </a:ln>
                <a:solidFill>
                  <a:schemeClr val="bg2">
                    <a:lumMod val="10000"/>
                  </a:schemeClr>
                </a:solidFill>
                <a:effectLst/>
                <a:uLnTx/>
                <a:uFillTx/>
                <a:latin typeface="Times New Roman"/>
                <a:ea typeface="Times New Roman"/>
                <a:cs typeface="Times New Roman"/>
                <a:sym typeface="Times New Roman"/>
              </a:rPr>
              <a:t>Better Performance with higher accuracy</a:t>
            </a:r>
            <a:r>
              <a:rPr lang="en-US" sz="2000" kern="0" dirty="0">
                <a:solidFill>
                  <a:schemeClr val="bg2">
                    <a:lumMod val="10000"/>
                  </a:schemeClr>
                </a:solidFill>
                <a:latin typeface="Times New Roman"/>
                <a:ea typeface="Times New Roman"/>
                <a:cs typeface="Times New Roman"/>
                <a:sym typeface="Times New Roman"/>
              </a:rPr>
              <a:t>; </a:t>
            </a:r>
            <a:r>
              <a:rPr lang="en-US" sz="2000" b="1" kern="0" dirty="0">
                <a:solidFill>
                  <a:schemeClr val="bg2">
                    <a:lumMod val="10000"/>
                  </a:schemeClr>
                </a:solidFill>
                <a:latin typeface="Times New Roman"/>
                <a:ea typeface="Times New Roman"/>
                <a:cs typeface="Times New Roman"/>
                <a:sym typeface="Times New Roman"/>
              </a:rPr>
              <a:t>Cons</a:t>
            </a:r>
            <a:r>
              <a:rPr lang="en-US" sz="2000" kern="0" dirty="0">
                <a:solidFill>
                  <a:schemeClr val="bg2">
                    <a:lumMod val="10000"/>
                  </a:schemeClr>
                </a:solidFill>
                <a:latin typeface="Times New Roman"/>
                <a:ea typeface="Times New Roman"/>
                <a:cs typeface="Times New Roman"/>
                <a:sym typeface="Times New Roman"/>
              </a:rPr>
              <a:t>: Feature Selection Process is intricate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Google Shape;335;p15">
            <a:extLst>
              <a:ext uri="{FF2B5EF4-FFF2-40B4-BE49-F238E27FC236}">
                <a16:creationId xmlns:a16="http://schemas.microsoft.com/office/drawing/2014/main" id="{5CD69F17-687C-4625-8F61-F879A490B364}"/>
              </a:ext>
            </a:extLst>
          </p:cNvPr>
          <p:cNvSpPr txBox="1">
            <a:spLocks/>
          </p:cNvSpPr>
          <p:nvPr/>
        </p:nvSpPr>
        <p:spPr>
          <a:xfrm>
            <a:off x="575733" y="333995"/>
            <a:ext cx="7633547" cy="252029"/>
          </a:xfrm>
          <a:prstGeom prst="rect">
            <a:avLst/>
          </a:prstGeom>
          <a:noFill/>
          <a:ln>
            <a:noFill/>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buSzPts val="2400"/>
            </a:pPr>
            <a:r>
              <a:rPr lang="en-US" sz="1800" b="1" dirty="0">
                <a:latin typeface="Times New Roman"/>
                <a:ea typeface="Times New Roman"/>
                <a:cs typeface="Times New Roman"/>
                <a:sym typeface="Times New Roman"/>
              </a:rPr>
              <a:t>                         </a:t>
            </a:r>
            <a:r>
              <a:rPr lang="en-US" sz="1800" b="1" u="sng" dirty="0">
                <a:latin typeface="Times New Roman"/>
                <a:ea typeface="Times New Roman"/>
                <a:cs typeface="Times New Roman"/>
                <a:sym typeface="Times New Roman"/>
              </a:rPr>
              <a:t> </a:t>
            </a:r>
            <a:endParaRPr lang="en-US" sz="1800" u="sng" dirty="0">
              <a:solidFill>
                <a:schemeClr val="dk1"/>
              </a:solidFill>
            </a:endParaRPr>
          </a:p>
        </p:txBody>
      </p:sp>
      <p:sp>
        <p:nvSpPr>
          <p:cNvPr id="5" name="Google Shape;336;p15">
            <a:extLst>
              <a:ext uri="{FF2B5EF4-FFF2-40B4-BE49-F238E27FC236}">
                <a16:creationId xmlns:a16="http://schemas.microsoft.com/office/drawing/2014/main" id="{C4D3B5B8-5252-47FC-A530-D934941E88C0}"/>
              </a:ext>
            </a:extLst>
          </p:cNvPr>
          <p:cNvSpPr txBox="1">
            <a:spLocks/>
          </p:cNvSpPr>
          <p:nvPr/>
        </p:nvSpPr>
        <p:spPr>
          <a:xfrm>
            <a:off x="243445" y="447702"/>
            <a:ext cx="11143695" cy="3098061"/>
          </a:xfrm>
          <a:prstGeom prst="rect">
            <a:avLst/>
          </a:prstGeom>
          <a:noFill/>
          <a:ln>
            <a:noFill/>
          </a:ln>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44" indent="-285744" algn="just">
              <a:lnSpc>
                <a:spcPct val="100000"/>
              </a:lnSpc>
              <a:spcBef>
                <a:spcPts val="0"/>
              </a:spcBef>
              <a:buClr>
                <a:schemeClr val="dk1"/>
              </a:buClr>
              <a:buSzPts val="1500"/>
              <a:buFont typeface="Noto Sans Symbols"/>
              <a:buChar char="❑"/>
            </a:pPr>
            <a:r>
              <a:rPr lang="en-US" sz="1867" b="1" dirty="0">
                <a:solidFill>
                  <a:schemeClr val="dk1"/>
                </a:solidFill>
                <a:latin typeface="Times New Roman" panose="02020603050405020304" pitchFamily="18" charset="0"/>
                <a:ea typeface="Times New Roman"/>
                <a:cs typeface="Times New Roman" panose="02020603050405020304" pitchFamily="18" charset="0"/>
                <a:sym typeface="Times New Roman"/>
              </a:rPr>
              <a:t>Year</a:t>
            </a:r>
            <a:r>
              <a:rPr lang="en-US" sz="1867" dirty="0">
                <a:solidFill>
                  <a:schemeClr val="dk1"/>
                </a:solidFill>
                <a:latin typeface="Times New Roman" panose="02020603050405020304" pitchFamily="18" charset="0"/>
                <a:ea typeface="Times New Roman"/>
                <a:cs typeface="Times New Roman" panose="02020603050405020304" pitchFamily="18" charset="0"/>
                <a:sym typeface="Times New Roman"/>
              </a:rPr>
              <a:t>: May 2017</a:t>
            </a:r>
          </a:p>
          <a:p>
            <a:pPr marL="285744" indent="-285744" algn="just">
              <a:lnSpc>
                <a:spcPct val="100000"/>
              </a:lnSpc>
              <a:spcBef>
                <a:spcPts val="0"/>
              </a:spcBef>
              <a:buClr>
                <a:schemeClr val="dk1"/>
              </a:buClr>
              <a:buSzPts val="1500"/>
              <a:buFont typeface="Noto Sans Symbols"/>
              <a:buChar char="❑"/>
            </a:pPr>
            <a:r>
              <a:rPr lang="en-US" sz="1867" b="1" dirty="0">
                <a:solidFill>
                  <a:srgbClr val="080808"/>
                </a:solidFill>
                <a:latin typeface="Times New Roman" panose="02020603050405020304" pitchFamily="18" charset="0"/>
                <a:ea typeface="Times New Roman"/>
                <a:cs typeface="Times New Roman" panose="02020603050405020304" pitchFamily="18" charset="0"/>
                <a:sym typeface="Times New Roman"/>
              </a:rPr>
              <a:t>Author</a:t>
            </a:r>
            <a:r>
              <a:rPr lang="en-US" sz="1867" dirty="0">
                <a:solidFill>
                  <a:srgbClr val="080808"/>
                </a:solidFill>
                <a:latin typeface="Times New Roman" panose="02020603050405020304" pitchFamily="18" charset="0"/>
                <a:ea typeface="Times New Roman"/>
                <a:cs typeface="Times New Roman" panose="02020603050405020304" pitchFamily="18" charset="0"/>
                <a:sym typeface="Times New Roman"/>
              </a:rPr>
              <a:t> :Renuka S. Deshmukh, Prof. Vandana Jagtap </a:t>
            </a:r>
          </a:p>
          <a:p>
            <a:pPr marL="285744" indent="-285744" algn="just">
              <a:lnSpc>
                <a:spcPct val="100000"/>
              </a:lnSpc>
              <a:spcBef>
                <a:spcPts val="0"/>
              </a:spcBef>
              <a:buClr>
                <a:schemeClr val="dk1"/>
              </a:buClr>
              <a:buSzPts val="1500"/>
              <a:buFont typeface="Noto Sans Symbols"/>
              <a:buChar char="❑"/>
            </a:pPr>
            <a:r>
              <a:rPr lang="en-US" sz="1867" b="1" dirty="0">
                <a:solidFill>
                  <a:srgbClr val="080808"/>
                </a:solidFill>
                <a:latin typeface="Times New Roman" panose="02020603050405020304" pitchFamily="18" charset="0"/>
                <a:ea typeface="Times New Roman"/>
                <a:cs typeface="Times New Roman" panose="02020603050405020304" pitchFamily="18" charset="0"/>
                <a:sym typeface="Times New Roman"/>
              </a:rPr>
              <a:t>Published in </a:t>
            </a:r>
            <a:r>
              <a:rPr lang="en-US" sz="1867" dirty="0">
                <a:solidFill>
                  <a:srgbClr val="080808"/>
                </a:solidFill>
                <a:latin typeface="Times New Roman" panose="02020603050405020304" pitchFamily="18" charset="0"/>
                <a:ea typeface="Times New Roman"/>
                <a:cs typeface="Times New Roman" panose="02020603050405020304" pitchFamily="18" charset="0"/>
                <a:sym typeface="Times New Roman"/>
              </a:rPr>
              <a:t>: International conference on intelligent computing and control systems</a:t>
            </a:r>
          </a:p>
          <a:p>
            <a:pPr marL="285744" indent="-285744" algn="just">
              <a:lnSpc>
                <a:spcPct val="100000"/>
              </a:lnSpc>
              <a:spcBef>
                <a:spcPts val="0"/>
              </a:spcBef>
              <a:buClr>
                <a:schemeClr val="dk1"/>
              </a:buClr>
              <a:buSzPts val="1500"/>
              <a:buFont typeface="Noto Sans Symbols"/>
              <a:buChar char="❑"/>
            </a:pPr>
            <a:r>
              <a:rPr lang="en-US" sz="1867" b="1" dirty="0">
                <a:solidFill>
                  <a:srgbClr val="080808"/>
                </a:solidFill>
                <a:latin typeface="Times New Roman" panose="02020603050405020304" pitchFamily="18" charset="0"/>
                <a:ea typeface="Times New Roman"/>
                <a:cs typeface="Times New Roman" panose="02020603050405020304" pitchFamily="18" charset="0"/>
                <a:sym typeface="Times New Roman"/>
              </a:rPr>
              <a:t>Observation</a:t>
            </a:r>
            <a:r>
              <a:rPr lang="en-US" sz="1867" dirty="0">
                <a:solidFill>
                  <a:srgbClr val="080808"/>
                </a:solidFill>
                <a:latin typeface="Times New Roman" panose="02020603050405020304" pitchFamily="18" charset="0"/>
                <a:ea typeface="Times New Roman"/>
                <a:cs typeface="Times New Roman" panose="02020603050405020304" pitchFamily="18" charset="0"/>
                <a:sym typeface="Times New Roman"/>
              </a:rPr>
              <a:t> :</a:t>
            </a:r>
            <a:endParaRPr lang="en-US" sz="1867" dirty="0">
              <a:latin typeface="Times New Roman" panose="02020603050405020304" pitchFamily="18" charset="0"/>
              <a:cs typeface="Times New Roman" panose="02020603050405020304" pitchFamily="18" charset="0"/>
            </a:endParaRPr>
          </a:p>
          <a:p>
            <a:pPr marL="285744" indent="-285744" algn="just">
              <a:lnSpc>
                <a:spcPct val="100000"/>
              </a:lnSpc>
              <a:spcBef>
                <a:spcPts val="0"/>
              </a:spcBef>
              <a:buClr>
                <a:srgbClr val="080808"/>
              </a:buClr>
              <a:buSzPts val="1500"/>
              <a:buFont typeface="Noto Sans Symbols"/>
              <a:buChar char="⮚"/>
            </a:pPr>
            <a:r>
              <a:rPr lang="en-US" sz="1867" dirty="0">
                <a:solidFill>
                  <a:srgbClr val="080808"/>
                </a:solidFill>
                <a:latin typeface="Times New Roman" panose="02020603050405020304" pitchFamily="18" charset="0"/>
                <a:ea typeface="Times New Roman"/>
                <a:cs typeface="Times New Roman" panose="02020603050405020304" pitchFamily="18" charset="0"/>
                <a:sym typeface="Times New Roman"/>
              </a:rPr>
              <a:t>brief introduction towards various tools and description in terms of their features, the approach or methods through which they are implemented ,also describes about the most commonly used facial databases that are considered in emotion recognition systems. </a:t>
            </a:r>
            <a:endParaRPr lang="en-US" sz="1867" dirty="0">
              <a:latin typeface="Times New Roman" panose="02020603050405020304" pitchFamily="18" charset="0"/>
              <a:cs typeface="Times New Roman" panose="02020603050405020304" pitchFamily="18" charset="0"/>
            </a:endParaRPr>
          </a:p>
          <a:p>
            <a:pPr marL="285744" indent="-285744" algn="just">
              <a:lnSpc>
                <a:spcPct val="100000"/>
              </a:lnSpc>
              <a:spcBef>
                <a:spcPts val="0"/>
              </a:spcBef>
              <a:buClr>
                <a:srgbClr val="080808"/>
              </a:buClr>
              <a:buSzPts val="1500"/>
              <a:buFont typeface="Noto Sans Symbols"/>
              <a:buChar char="❑"/>
            </a:pPr>
            <a:r>
              <a:rPr lang="en-US" sz="1867" b="1" dirty="0">
                <a:solidFill>
                  <a:srgbClr val="080808"/>
                </a:solidFill>
                <a:latin typeface="Times New Roman" panose="02020603050405020304" pitchFamily="18" charset="0"/>
                <a:ea typeface="Times New Roman"/>
                <a:cs typeface="Times New Roman" panose="02020603050405020304" pitchFamily="18" charset="0"/>
                <a:sym typeface="Times New Roman"/>
              </a:rPr>
              <a:t>Dataset</a:t>
            </a:r>
            <a:r>
              <a:rPr lang="en-US" sz="1867" dirty="0">
                <a:solidFill>
                  <a:srgbClr val="080808"/>
                </a:solidFill>
                <a:latin typeface="Times New Roman" panose="02020603050405020304" pitchFamily="18" charset="0"/>
                <a:ea typeface="Times New Roman"/>
                <a:cs typeface="Times New Roman" panose="02020603050405020304" pitchFamily="18" charset="0"/>
                <a:sym typeface="Times New Roman"/>
              </a:rPr>
              <a:t>:</a:t>
            </a:r>
            <a:endParaRPr lang="en-US" sz="1867" dirty="0">
              <a:latin typeface="Times New Roman" panose="02020603050405020304" pitchFamily="18" charset="0"/>
              <a:cs typeface="Times New Roman" panose="02020603050405020304" pitchFamily="18" charset="0"/>
            </a:endParaRPr>
          </a:p>
        </p:txBody>
      </p:sp>
      <p:sp>
        <p:nvSpPr>
          <p:cNvPr id="6" name="Google Shape;337;p15">
            <a:extLst>
              <a:ext uri="{FF2B5EF4-FFF2-40B4-BE49-F238E27FC236}">
                <a16:creationId xmlns:a16="http://schemas.microsoft.com/office/drawing/2014/main" id="{6BDB3177-8E2B-4369-AC7B-624E246ED203}"/>
              </a:ext>
            </a:extLst>
          </p:cNvPr>
          <p:cNvSpPr txBox="1"/>
          <p:nvPr/>
        </p:nvSpPr>
        <p:spPr>
          <a:xfrm>
            <a:off x="1986821" y="0"/>
            <a:ext cx="9400319" cy="400069"/>
          </a:xfrm>
          <a:prstGeom prst="rect">
            <a:avLst/>
          </a:prstGeom>
          <a:noFill/>
          <a:ln>
            <a:noFill/>
          </a:ln>
        </p:spPr>
        <p:txBody>
          <a:bodyPr spcFirstLastPara="1" wrap="square" lIns="91425" tIns="45700" rIns="91425" bIns="45700" anchor="t" anchorCtr="0">
            <a:spAutoFit/>
          </a:bodyPr>
          <a:lstStyle/>
          <a:p>
            <a:pPr algn="ctr"/>
            <a:r>
              <a:rPr lang="en-US" b="1" dirty="0">
                <a:solidFill>
                  <a:schemeClr val="dk1"/>
                </a:solidFill>
                <a:latin typeface="Times New Roman"/>
                <a:ea typeface="Times New Roman"/>
                <a:cs typeface="Times New Roman"/>
                <a:sym typeface="Times New Roman"/>
              </a:rPr>
              <a:t>TITLE</a:t>
            </a:r>
            <a:r>
              <a:rPr lang="en-US" sz="2000" b="1" dirty="0">
                <a:solidFill>
                  <a:schemeClr val="dk1"/>
                </a:solidFill>
                <a:latin typeface="Times New Roman"/>
                <a:ea typeface="Times New Roman"/>
                <a:cs typeface="Times New Roman"/>
                <a:sym typeface="Times New Roman"/>
              </a:rPr>
              <a:t>:</a:t>
            </a:r>
            <a:r>
              <a:rPr lang="en-US" b="1" i="0" u="none" strike="noStrike" dirty="0">
                <a:solidFill>
                  <a:srgbClr val="000000"/>
                </a:solidFill>
                <a:effectLst/>
                <a:latin typeface="Times New Roman" panose="02020603050405020304" pitchFamily="18" charset="0"/>
                <a:cs typeface="Times New Roman" panose="02020603050405020304" pitchFamily="18" charset="0"/>
              </a:rPr>
              <a:t>A SURVEY: SOFTWARE API AND DATABASE FOR EMOTION RECOGNITION</a:t>
            </a:r>
            <a:r>
              <a:rPr lang="en-US" b="1" dirty="0">
                <a:latin typeface="Times New Roman" panose="02020603050405020304" pitchFamily="18" charset="0"/>
                <a:cs typeface="Times New Roman" panose="02020603050405020304" pitchFamily="18" charset="0"/>
              </a:rPr>
              <a:t> </a:t>
            </a:r>
            <a:endParaRPr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FAAE7FF2-4212-4B8D-A142-F37E4FD3E78B}"/>
              </a:ext>
            </a:extLst>
          </p:cNvPr>
          <p:cNvPicPr>
            <a:picLocks noChangeAspect="1"/>
          </p:cNvPicPr>
          <p:nvPr/>
        </p:nvPicPr>
        <p:blipFill>
          <a:blip r:embed="rId2"/>
          <a:stretch>
            <a:fillRect/>
          </a:stretch>
        </p:blipFill>
        <p:spPr>
          <a:xfrm>
            <a:off x="1703295" y="2599765"/>
            <a:ext cx="9601200" cy="4159624"/>
          </a:xfrm>
          <a:prstGeom prst="rect">
            <a:avLst/>
          </a:prstGeom>
        </p:spPr>
      </p:pic>
    </p:spTree>
    <p:extLst>
      <p:ext uri="{BB962C8B-B14F-4D97-AF65-F5344CB8AC3E}">
        <p14:creationId xmlns:p14="http://schemas.microsoft.com/office/powerpoint/2010/main" val="1041182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0C916F-2EFB-421B-B4F3-974587068BF9}"/>
              </a:ext>
            </a:extLst>
          </p:cNvPr>
          <p:cNvPicPr>
            <a:picLocks noChangeAspect="1"/>
          </p:cNvPicPr>
          <p:nvPr/>
        </p:nvPicPr>
        <p:blipFill>
          <a:blip r:embed="rId2"/>
          <a:stretch>
            <a:fillRect/>
          </a:stretch>
        </p:blipFill>
        <p:spPr>
          <a:xfrm>
            <a:off x="317103" y="500059"/>
            <a:ext cx="11746487" cy="3355400"/>
          </a:xfrm>
          <a:prstGeom prst="rect">
            <a:avLst/>
          </a:prstGeom>
        </p:spPr>
      </p:pic>
      <p:pic>
        <p:nvPicPr>
          <p:cNvPr id="5" name="Picture 4">
            <a:extLst>
              <a:ext uri="{FF2B5EF4-FFF2-40B4-BE49-F238E27FC236}">
                <a16:creationId xmlns:a16="http://schemas.microsoft.com/office/drawing/2014/main" id="{BB220B4C-636A-4665-95DB-2589775A97C8}"/>
              </a:ext>
            </a:extLst>
          </p:cNvPr>
          <p:cNvPicPr>
            <a:picLocks noChangeAspect="1"/>
          </p:cNvPicPr>
          <p:nvPr/>
        </p:nvPicPr>
        <p:blipFill rotWithShape="1">
          <a:blip r:embed="rId3"/>
          <a:srcRect t="5484"/>
          <a:stretch/>
        </p:blipFill>
        <p:spPr>
          <a:xfrm>
            <a:off x="272258" y="3848240"/>
            <a:ext cx="11746487" cy="3009760"/>
          </a:xfrm>
          <a:prstGeom prst="rect">
            <a:avLst/>
          </a:prstGeom>
        </p:spPr>
      </p:pic>
      <p:sp>
        <p:nvSpPr>
          <p:cNvPr id="6" name="TextBox 5">
            <a:extLst>
              <a:ext uri="{FF2B5EF4-FFF2-40B4-BE49-F238E27FC236}">
                <a16:creationId xmlns:a16="http://schemas.microsoft.com/office/drawing/2014/main" id="{BBD45BFD-0A72-4950-8A3C-469E28038A80}"/>
              </a:ext>
            </a:extLst>
          </p:cNvPr>
          <p:cNvSpPr txBox="1"/>
          <p:nvPr/>
        </p:nvSpPr>
        <p:spPr>
          <a:xfrm>
            <a:off x="4912916" y="161504"/>
            <a:ext cx="3583385" cy="338554"/>
          </a:xfrm>
          <a:prstGeom prst="rect">
            <a:avLst/>
          </a:prstGeom>
          <a:noFill/>
        </p:spPr>
        <p:txBody>
          <a:bodyPr wrap="square" rtlCol="0">
            <a:spAutoFit/>
          </a:bodyPr>
          <a:lstStyle/>
          <a:p>
            <a:r>
              <a:rPr lang="en-IN" sz="1600" dirty="0"/>
              <a:t>API TOOLS</a:t>
            </a:r>
          </a:p>
        </p:txBody>
      </p:sp>
    </p:spTree>
    <p:extLst>
      <p:ext uri="{BB962C8B-B14F-4D97-AF65-F5344CB8AC3E}">
        <p14:creationId xmlns:p14="http://schemas.microsoft.com/office/powerpoint/2010/main" val="1408800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355"/>
        <p:cNvGrpSpPr/>
        <p:nvPr/>
      </p:nvGrpSpPr>
      <p:grpSpPr>
        <a:xfrm>
          <a:off x="0" y="0"/>
          <a:ext cx="0" cy="0"/>
          <a:chOff x="0" y="0"/>
          <a:chExt cx="0" cy="0"/>
        </a:xfrm>
      </p:grpSpPr>
      <p:sp>
        <p:nvSpPr>
          <p:cNvPr id="356" name="Google Shape;356;p8"/>
          <p:cNvSpPr txBox="1">
            <a:spLocks noGrp="1"/>
          </p:cNvSpPr>
          <p:nvPr>
            <p:ph type="title"/>
          </p:nvPr>
        </p:nvSpPr>
        <p:spPr>
          <a:xfrm>
            <a:off x="189605" y="235906"/>
            <a:ext cx="11244651" cy="789050"/>
          </a:xfrm>
          <a:prstGeom prst="rect">
            <a:avLst/>
          </a:prstGeom>
          <a:noFill/>
          <a:ln>
            <a:noFill/>
          </a:ln>
        </p:spPr>
        <p:txBody>
          <a:bodyPr spcFirstLastPara="1" wrap="square" lIns="121900" tIns="121900" rIns="121900" bIns="121900" anchor="t" anchorCtr="0">
            <a:noAutofit/>
          </a:bodyPr>
          <a:lstStyle/>
          <a:p>
            <a:pPr algn="ctr"/>
            <a:r>
              <a:rPr lang="en-US" sz="1800" b="1" dirty="0">
                <a:solidFill>
                  <a:schemeClr val="tx1"/>
                </a:solidFill>
                <a:latin typeface="Times New Roman" panose="02020603050405020304" pitchFamily="18" charset="0"/>
                <a:ea typeface="Times New Roman"/>
                <a:cs typeface="Times New Roman" panose="02020603050405020304" pitchFamily="18" charset="0"/>
                <a:sym typeface="Times New Roman"/>
              </a:rPr>
              <a:t>TITLE: </a:t>
            </a:r>
            <a:r>
              <a:rPr lang="en-IN" sz="1800" b="1" dirty="0">
                <a:solidFill>
                  <a:schemeClr val="tx1"/>
                </a:solidFill>
                <a:latin typeface="Times New Roman" panose="02020603050405020304" pitchFamily="18" charset="0"/>
                <a:cs typeface="Times New Roman" panose="02020603050405020304" pitchFamily="18" charset="0"/>
              </a:rPr>
              <a:t>FACIAL EMOTION RECOGNITION </a:t>
            </a:r>
            <a:endParaRPr sz="1800" b="1" dirty="0">
              <a:solidFill>
                <a:schemeClr val="tx1"/>
              </a:solidFill>
              <a:latin typeface="Times New Roman" panose="02020603050405020304" pitchFamily="18" charset="0"/>
              <a:cs typeface="Times New Roman" panose="02020603050405020304" pitchFamily="18" charset="0"/>
            </a:endParaRPr>
          </a:p>
        </p:txBody>
      </p:sp>
      <p:sp>
        <p:nvSpPr>
          <p:cNvPr id="357" name="Google Shape;357;p8"/>
          <p:cNvSpPr txBox="1"/>
          <p:nvPr/>
        </p:nvSpPr>
        <p:spPr>
          <a:xfrm>
            <a:off x="432796" y="905259"/>
            <a:ext cx="6602354" cy="5047481"/>
          </a:xfrm>
          <a:prstGeom prst="rect">
            <a:avLst/>
          </a:prstGeom>
          <a:noFill/>
          <a:ln>
            <a:noFill/>
          </a:ln>
        </p:spPr>
        <p:txBody>
          <a:bodyPr spcFirstLastPara="1" wrap="square" lIns="121900" tIns="60933" rIns="121900" bIns="60933" anchor="t" anchorCtr="0">
            <a:spAutoFit/>
          </a:bodyPr>
          <a:lstStyle/>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Year : </a:t>
            </a:r>
            <a:r>
              <a:rPr lang="en-IN" sz="2000" dirty="0">
                <a:solidFill>
                  <a:schemeClr val="bg2">
                    <a:lumMod val="10000"/>
                  </a:schemeClr>
                </a:solidFill>
                <a:latin typeface="Times New Roman" panose="02020603050405020304" pitchFamily="18" charset="0"/>
                <a:cs typeface="Times New Roman" panose="02020603050405020304" pitchFamily="18" charset="0"/>
                <a:sym typeface="Times New Roman"/>
              </a:rPr>
              <a:t>August</a:t>
            </a:r>
            <a:r>
              <a:rPr kumimoji="0" lang="en-IN" sz="2000" b="0" i="0" u="none" strike="noStrike" kern="1200" cap="none" spc="0" normalizeH="0" baseline="0" noProof="0" dirty="0">
                <a:ln>
                  <a:noFill/>
                </a:ln>
                <a:solidFill>
                  <a:schemeClr val="bg2">
                    <a:lumMod val="10000"/>
                  </a:schemeClr>
                </a:solidFill>
                <a:effectLst/>
                <a:uLnTx/>
                <a:uFillTx/>
                <a:latin typeface="Times New Roman" panose="02020603050405020304" pitchFamily="18" charset="0"/>
                <a:cs typeface="Times New Roman" panose="02020603050405020304" pitchFamily="18" charset="0"/>
              </a:rPr>
              <a:t> 2017</a:t>
            </a:r>
            <a:endParaRPr kumimoji="0"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 </a:t>
            </a:r>
            <a:r>
              <a:rPr kumimoji="0" lang="en-US" sz="2000" b="1"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Author : </a:t>
            </a:r>
            <a:r>
              <a:rPr kumimoji="0" lang="en-IN" sz="2000" b="0" i="0" u="none" strike="noStrike" kern="1200" cap="none" spc="0" normalizeH="0" baseline="0" noProof="0" dirty="0">
                <a:ln>
                  <a:noFill/>
                </a:ln>
                <a:solidFill>
                  <a:schemeClr val="bg2">
                    <a:lumMod val="10000"/>
                  </a:schemeClr>
                </a:solidFill>
                <a:effectLst/>
                <a:uLnTx/>
                <a:uFillTx/>
                <a:latin typeface="Times New Roman" panose="02020603050405020304" pitchFamily="18" charset="0"/>
                <a:cs typeface="Times New Roman" panose="02020603050405020304" pitchFamily="18" charset="0"/>
              </a:rPr>
              <a:t>Ma Xiaoxi; Lin Weisi; Huang Dongyan; Dong Minghui; Haizhou Li</a:t>
            </a:r>
            <a:endPar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Published In :  </a:t>
            </a:r>
            <a:r>
              <a:rPr lang="en-US" sz="2000" kern="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IEEE</a:t>
            </a:r>
            <a:endPar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Methodology Used </a:t>
            </a:r>
            <a:r>
              <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 SVM, Deep Boltzmann Machine (DBM)</a:t>
            </a: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Datasets</a:t>
            </a:r>
            <a:r>
              <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 : FERA 2015</a:t>
            </a: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1"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Observation</a:t>
            </a:r>
            <a:r>
              <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a:t>
            </a:r>
            <a:endPar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cs typeface="Times New Roman" panose="02020603050405020304" pitchFamily="18" charset="0"/>
              <a:sym typeface="Arial"/>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kumimoji="0" lang="en-US" sz="2000" b="0" i="0" u="none" strike="noStrike" kern="1200" cap="none" spc="0" normalizeH="0" baseline="0" noProof="0" dirty="0">
                <a:ln>
                  <a:noFill/>
                </a:ln>
                <a:solidFill>
                  <a:schemeClr val="bg2">
                    <a:lumMod val="10000"/>
                  </a:schemeClr>
                </a:solidFill>
                <a:effectLst/>
                <a:uLnTx/>
                <a:uFillTx/>
                <a:latin typeface="Times New Roman" panose="02020603050405020304" pitchFamily="18" charset="0"/>
                <a:cs typeface="Times New Roman" panose="02020603050405020304" pitchFamily="18" charset="0"/>
              </a:rPr>
              <a:t>This paper mainly focuses on the implementation and comparison of different learning methods.</a:t>
            </a: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Noto Sans Symbols"/>
              <a:buChar char="⮚"/>
              <a:tabLst/>
              <a:defRPr/>
            </a:pPr>
            <a:r>
              <a:rPr lang="en-US" sz="2000" dirty="0">
                <a:solidFill>
                  <a:schemeClr val="bg2">
                    <a:lumMod val="10000"/>
                  </a:schemeClr>
                </a:solidFill>
                <a:latin typeface="Times New Roman" panose="02020603050405020304" pitchFamily="18" charset="0"/>
                <a:cs typeface="Times New Roman" panose="02020603050405020304" pitchFamily="18" charset="0"/>
              </a:rPr>
              <a:t>This model compares</a:t>
            </a:r>
            <a:r>
              <a:rPr kumimoji="0" lang="en-US" sz="2000" b="0" i="0" u="none" strike="noStrike" kern="1200" cap="none" spc="0" normalizeH="0" baseline="0" noProof="0" dirty="0">
                <a:ln>
                  <a:noFill/>
                </a:ln>
                <a:solidFill>
                  <a:schemeClr val="bg2">
                    <a:lumMod val="10000"/>
                  </a:schemeClr>
                </a:solidFill>
                <a:effectLst/>
                <a:uLnTx/>
                <a:uFillTx/>
                <a:latin typeface="Times New Roman" panose="02020603050405020304" pitchFamily="18" charset="0"/>
                <a:cs typeface="Times New Roman" panose="02020603050405020304" pitchFamily="18" charset="0"/>
              </a:rPr>
              <a:t> the experiment results of different prediction systems, the best performance of Occurrence Detection of AUs is obtained by emotional facial classification system with SVM. </a:t>
            </a:r>
          </a:p>
          <a:p>
            <a:pPr marR="0" lvl="0" algn="just" defTabSz="1219170" rtl="0" eaLnBrk="1" fontAlgn="auto" latinLnBrk="0" hangingPunct="1">
              <a:lnSpc>
                <a:spcPct val="100000"/>
              </a:lnSpc>
              <a:spcBef>
                <a:spcPts val="0"/>
              </a:spcBef>
              <a:spcAft>
                <a:spcPts val="0"/>
              </a:spcAft>
              <a:buClr>
                <a:srgbClr val="000000"/>
              </a:buClr>
              <a:buSzPts val="1500"/>
              <a:tabLst/>
              <a:defRPr/>
            </a:pPr>
            <a:endParaRPr kumimoji="0" lang="en-US" sz="2000" b="0" i="0" u="none" strike="noStrike" kern="1200" cap="none" spc="0" normalizeH="0" baseline="0" noProof="0" dirty="0">
              <a:ln>
                <a:noFill/>
              </a:ln>
              <a:solidFill>
                <a:schemeClr val="bg2">
                  <a:lumMod val="10000"/>
                </a:schemeClr>
              </a:solidFill>
              <a:effectLst/>
              <a:uLnTx/>
              <a:uFillTx/>
              <a:latin typeface="Times New Roman" panose="02020603050405020304" pitchFamily="18" charset="0"/>
              <a:cs typeface="Times New Roman" panose="02020603050405020304" pitchFamily="18" charset="0"/>
            </a:endParaRPr>
          </a:p>
          <a:p>
            <a:pPr marL="380990" marR="0" lvl="0" indent="-380990" algn="just" defTabSz="1219170" rtl="0" eaLnBrk="1" fontAlgn="auto" latinLnBrk="0" hangingPunct="1">
              <a:lnSpc>
                <a:spcPct val="100000"/>
              </a:lnSpc>
              <a:spcBef>
                <a:spcPts val="0"/>
              </a:spcBef>
              <a:spcAft>
                <a:spcPts val="0"/>
              </a:spcAft>
              <a:buClr>
                <a:srgbClr val="000000"/>
              </a:buClr>
              <a:buSzPts val="1500"/>
              <a:buFont typeface="Wingdings" panose="05000000000000000000" pitchFamily="2" charset="2"/>
              <a:buChar char="q"/>
              <a:tabLst/>
              <a:defRPr/>
            </a:pPr>
            <a:r>
              <a:rPr kumimoji="0" lang="en-US" sz="2000" b="1"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Pros</a:t>
            </a:r>
            <a:r>
              <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 </a:t>
            </a:r>
            <a:r>
              <a:rPr lang="en-US" sz="2000" kern="0" dirty="0">
                <a:solidFill>
                  <a:schemeClr val="bg2">
                    <a:lumMod val="10000"/>
                  </a:schemeClr>
                </a:solidFill>
                <a:latin typeface="Times New Roman" panose="02020603050405020304" pitchFamily="18" charset="0"/>
                <a:ea typeface="Times New Roman"/>
                <a:cs typeface="Times New Roman" panose="02020603050405020304" pitchFamily="18" charset="0"/>
                <a:sym typeface="Times New Roman"/>
              </a:rPr>
              <a:t>Better performance</a:t>
            </a:r>
            <a:r>
              <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 ; </a:t>
            </a:r>
            <a:r>
              <a:rPr kumimoji="0" lang="en-US" sz="2000" b="1"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Cons</a:t>
            </a:r>
            <a:r>
              <a:rPr kumimoji="0" lang="en-US"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rPr>
              <a:t>: simple fusion is used</a:t>
            </a:r>
            <a:endParaRPr kumimoji="0" sz="2000" b="0" i="0" u="none" strike="noStrike" kern="0" cap="none" spc="0" normalizeH="0" baseline="0" noProof="0" dirty="0">
              <a:ln>
                <a:noFill/>
              </a:ln>
              <a:solidFill>
                <a:schemeClr val="bg2">
                  <a:lumMod val="10000"/>
                </a:schemeClr>
              </a:solidFill>
              <a:effectLst/>
              <a:uLnTx/>
              <a:uFillTx/>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a:extLst>
              <a:ext uri="{FF2B5EF4-FFF2-40B4-BE49-F238E27FC236}">
                <a16:creationId xmlns:a16="http://schemas.microsoft.com/office/drawing/2014/main" id="{14ACF816-9550-3BE0-18ED-06F968EF368B}"/>
              </a:ext>
            </a:extLst>
          </p:cNvPr>
          <p:cNvPicPr>
            <a:picLocks noChangeAspect="1"/>
          </p:cNvPicPr>
          <p:nvPr/>
        </p:nvPicPr>
        <p:blipFill rotWithShape="1">
          <a:blip r:embed="rId3">
            <a:extLst>
              <a:ext uri="{28A0092B-C50C-407E-A947-70E740481C1C}">
                <a14:useLocalDpi xmlns:a14="http://schemas.microsoft.com/office/drawing/2010/main" val="0"/>
              </a:ext>
            </a:extLst>
          </a:blip>
          <a:srcRect l="24432" t="32314" r="29772" b="19177"/>
          <a:stretch/>
        </p:blipFill>
        <p:spPr>
          <a:xfrm>
            <a:off x="7223794" y="2467332"/>
            <a:ext cx="4463381" cy="2658093"/>
          </a:xfrm>
          <a:prstGeom prst="rect">
            <a:avLst/>
          </a:prstGeom>
        </p:spPr>
      </p:pic>
    </p:spTree>
    <p:extLst>
      <p:ext uri="{BB962C8B-B14F-4D97-AF65-F5344CB8AC3E}">
        <p14:creationId xmlns:p14="http://schemas.microsoft.com/office/powerpoint/2010/main" val="3564798572"/>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2633</TotalTime>
  <Words>2315</Words>
  <Application>Microsoft Office PowerPoint</Application>
  <PresentationFormat>Widescreen</PresentationFormat>
  <Paragraphs>182</Paragraphs>
  <Slides>21</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Calibri</vt:lpstr>
      <vt:lpstr>Cambria Math</vt:lpstr>
      <vt:lpstr>Lato</vt:lpstr>
      <vt:lpstr>medium-content-serif-font</vt:lpstr>
      <vt:lpstr>Montserrat</vt:lpstr>
      <vt:lpstr>Noto Sans Symbols</vt:lpstr>
      <vt:lpstr>Times New Roman</vt:lpstr>
      <vt:lpstr>Wingdings</vt:lpstr>
      <vt:lpstr>Focus</vt:lpstr>
      <vt:lpstr>FACIAL EMOTION RECOGNITION USING FACE-API</vt:lpstr>
      <vt:lpstr>OVERVIEW</vt:lpstr>
      <vt:lpstr>ABSTRACT</vt:lpstr>
      <vt:lpstr>PowerPoint Presentation</vt:lpstr>
      <vt:lpstr>PowerPoint Presentation</vt:lpstr>
      <vt:lpstr>TITLE: AN EMOTION RECOGNITION SYSTEM FOR MOBILE APPLICATIONS</vt:lpstr>
      <vt:lpstr>PowerPoint Presentation</vt:lpstr>
      <vt:lpstr>PowerPoint Presentation</vt:lpstr>
      <vt:lpstr>TITLE: FACIAL EMOTION RECOGNITION </vt:lpstr>
      <vt:lpstr>TITLE: FACIAL EMOTION RECOGNITION USING DEEP CONVOLUTIONAL NETWORKS </vt:lpstr>
      <vt:lpstr>PowerPoint Presentation</vt:lpstr>
      <vt:lpstr>PowerPoint Presentation</vt:lpstr>
      <vt:lpstr>TITLE:  FACIAL EXPRESSION RECOGNITION IN VIDEOS  AN CNN-LSTM BASED MODEL FOR VIDEO CLASSIFICATION</vt:lpstr>
      <vt:lpstr>TITLE: FACE RECOGNITION FROM VIDEO USING DEEP LEARNING </vt:lpstr>
      <vt:lpstr>PowerPoint Presentation</vt:lpstr>
      <vt:lpstr>TITLE: MUSIC RECOMMENDATION USING SENTIMENT ANALYSIS FROM FACIAL RECOGNITION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KEERTHANA DHANASINGH</dc:creator>
  <cp:lastModifiedBy>138 HUMSIKA  R</cp:lastModifiedBy>
  <cp:revision>80</cp:revision>
  <dcterms:created xsi:type="dcterms:W3CDTF">2022-04-26T14:44:05Z</dcterms:created>
  <dcterms:modified xsi:type="dcterms:W3CDTF">2022-05-21T15:41:18Z</dcterms:modified>
</cp:coreProperties>
</file>